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SlXIY2H33aaDXqu1hrWdBrO0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d5028b4e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d5028b4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b9042eb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b9042e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d5028b4e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d5028b4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d5028b4e1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d5028b4e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d5028b4e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d5028b4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d5028b4e1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d5028b4e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d5028b4e1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d5028b4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d5028b4e1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d5028b4e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d5028b4e1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d5028b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bb9042eba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bb9042eb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bb9042eba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bb9042eb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bb862a924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bb862a92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bb862ab8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bb862a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d5028b4e1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5028b4e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bb7e218f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bb7e218f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bb7e218fb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bb7e218f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6"/>
          <p:cNvSpPr txBox="1"/>
          <p:nvPr>
            <p:ph type="ctrTitle"/>
          </p:nvPr>
        </p:nvSpPr>
        <p:spPr>
          <a:xfrm>
            <a:off x="1700185" y="1360350"/>
            <a:ext cx="5807400" cy="15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91EA"/>
              </a:buClr>
              <a:buSzPts val="6000"/>
              <a:buNone/>
              <a:defRPr b="1" sz="6000">
                <a:solidFill>
                  <a:srgbClr val="0091EA"/>
                </a:solidFill>
              </a:defRPr>
            </a:lvl1pPr>
            <a:lvl2pPr lvl="1" algn="l">
              <a:lnSpc>
                <a:spcPct val="100000"/>
              </a:lnSpc>
              <a:spcBef>
                <a:spcPts val="0"/>
              </a:spcBef>
              <a:spcAft>
                <a:spcPts val="0"/>
              </a:spcAft>
              <a:buClr>
                <a:srgbClr val="0091EA"/>
              </a:buClr>
              <a:buSzPts val="6000"/>
              <a:buNone/>
              <a:defRPr b="1" sz="6000">
                <a:solidFill>
                  <a:srgbClr val="0091EA"/>
                </a:solidFill>
              </a:defRPr>
            </a:lvl2pPr>
            <a:lvl3pPr lvl="2" algn="l">
              <a:lnSpc>
                <a:spcPct val="100000"/>
              </a:lnSpc>
              <a:spcBef>
                <a:spcPts val="0"/>
              </a:spcBef>
              <a:spcAft>
                <a:spcPts val="0"/>
              </a:spcAft>
              <a:buClr>
                <a:srgbClr val="0091EA"/>
              </a:buClr>
              <a:buSzPts val="6000"/>
              <a:buNone/>
              <a:defRPr b="1" sz="6000">
                <a:solidFill>
                  <a:srgbClr val="0091EA"/>
                </a:solidFill>
              </a:defRPr>
            </a:lvl3pPr>
            <a:lvl4pPr lvl="3" algn="l">
              <a:lnSpc>
                <a:spcPct val="100000"/>
              </a:lnSpc>
              <a:spcBef>
                <a:spcPts val="0"/>
              </a:spcBef>
              <a:spcAft>
                <a:spcPts val="0"/>
              </a:spcAft>
              <a:buClr>
                <a:srgbClr val="0091EA"/>
              </a:buClr>
              <a:buSzPts val="6000"/>
              <a:buNone/>
              <a:defRPr b="1" sz="6000">
                <a:solidFill>
                  <a:srgbClr val="0091EA"/>
                </a:solidFill>
              </a:defRPr>
            </a:lvl4pPr>
            <a:lvl5pPr lvl="4" algn="l">
              <a:lnSpc>
                <a:spcPct val="100000"/>
              </a:lnSpc>
              <a:spcBef>
                <a:spcPts val="0"/>
              </a:spcBef>
              <a:spcAft>
                <a:spcPts val="0"/>
              </a:spcAft>
              <a:buClr>
                <a:srgbClr val="0091EA"/>
              </a:buClr>
              <a:buSzPts val="6000"/>
              <a:buNone/>
              <a:defRPr b="1" sz="6000">
                <a:solidFill>
                  <a:srgbClr val="0091EA"/>
                </a:solidFill>
              </a:defRPr>
            </a:lvl5pPr>
            <a:lvl6pPr lvl="5" algn="l">
              <a:lnSpc>
                <a:spcPct val="100000"/>
              </a:lnSpc>
              <a:spcBef>
                <a:spcPts val="0"/>
              </a:spcBef>
              <a:spcAft>
                <a:spcPts val="0"/>
              </a:spcAft>
              <a:buClr>
                <a:srgbClr val="0091EA"/>
              </a:buClr>
              <a:buSzPts val="6000"/>
              <a:buNone/>
              <a:defRPr b="1" sz="6000">
                <a:solidFill>
                  <a:srgbClr val="0091EA"/>
                </a:solidFill>
              </a:defRPr>
            </a:lvl6pPr>
            <a:lvl7pPr lvl="6" algn="l">
              <a:lnSpc>
                <a:spcPct val="100000"/>
              </a:lnSpc>
              <a:spcBef>
                <a:spcPts val="0"/>
              </a:spcBef>
              <a:spcAft>
                <a:spcPts val="0"/>
              </a:spcAft>
              <a:buClr>
                <a:srgbClr val="0091EA"/>
              </a:buClr>
              <a:buSzPts val="6000"/>
              <a:buNone/>
              <a:defRPr b="1" sz="6000">
                <a:solidFill>
                  <a:srgbClr val="0091EA"/>
                </a:solidFill>
              </a:defRPr>
            </a:lvl7pPr>
            <a:lvl8pPr lvl="7" algn="l">
              <a:lnSpc>
                <a:spcPct val="100000"/>
              </a:lnSpc>
              <a:spcBef>
                <a:spcPts val="0"/>
              </a:spcBef>
              <a:spcAft>
                <a:spcPts val="0"/>
              </a:spcAft>
              <a:buClr>
                <a:srgbClr val="0091EA"/>
              </a:buClr>
              <a:buSzPts val="6000"/>
              <a:buNone/>
              <a:defRPr b="1" sz="6000">
                <a:solidFill>
                  <a:srgbClr val="0091EA"/>
                </a:solidFill>
              </a:defRPr>
            </a:lvl8pPr>
            <a:lvl9pPr lvl="8" algn="l">
              <a:lnSpc>
                <a:spcPct val="100000"/>
              </a:lnSpc>
              <a:spcBef>
                <a:spcPts val="0"/>
              </a:spcBef>
              <a:spcAft>
                <a:spcPts val="0"/>
              </a:spcAft>
              <a:buClr>
                <a:srgbClr val="0091EA"/>
              </a:buClr>
              <a:buSzPts val="6000"/>
              <a:buNone/>
              <a:defRPr b="1" sz="6000">
                <a:solidFill>
                  <a:srgbClr val="0091EA"/>
                </a:solidFill>
              </a:defRPr>
            </a:lvl9pPr>
          </a:lstStyle>
          <a:p/>
        </p:txBody>
      </p:sp>
      <p:sp>
        <p:nvSpPr>
          <p:cNvPr id="11" name="Google Shape;11;p16"/>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6"/>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6"/>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6"/>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6"/>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6"/>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6"/>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6"/>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6"/>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6"/>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6"/>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6"/>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6"/>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17"/>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8" name="Google Shape;28;p17"/>
          <p:cNvSpPr txBox="1"/>
          <p:nvPr>
            <p:ph idx="1" type="body"/>
          </p:nvPr>
        </p:nvSpPr>
        <p:spPr>
          <a:xfrm>
            <a:off x="786137" y="1600200"/>
            <a:ext cx="3675300" cy="49677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600"/>
              </a:spcBef>
              <a:spcAft>
                <a:spcPts val="0"/>
              </a:spcAft>
              <a:buSzPts val="2600"/>
              <a:buChar char="◎"/>
              <a:defRPr sz="2600"/>
            </a:lvl1pPr>
            <a:lvl2pPr indent="-393700" lvl="1" marL="914400" algn="l">
              <a:lnSpc>
                <a:spcPct val="100000"/>
              </a:lnSpc>
              <a:spcBef>
                <a:spcPts val="0"/>
              </a:spcBef>
              <a:spcAft>
                <a:spcPts val="0"/>
              </a:spcAft>
              <a:buSzPts val="2600"/>
              <a:buChar char="○"/>
              <a:defRPr sz="2600"/>
            </a:lvl2pPr>
            <a:lvl3pPr indent="-393700" lvl="2" marL="1371600" algn="l">
              <a:lnSpc>
                <a:spcPct val="100000"/>
              </a:lnSpc>
              <a:spcBef>
                <a:spcPts val="0"/>
              </a:spcBef>
              <a:spcAft>
                <a:spcPts val="0"/>
              </a:spcAft>
              <a:buSzPts val="2600"/>
              <a:buChar char="◉"/>
              <a:defRPr sz="2600"/>
            </a:lvl3pPr>
            <a:lvl4pPr indent="-393700" lvl="3" marL="1828800" algn="l">
              <a:lnSpc>
                <a:spcPct val="100000"/>
              </a:lnSpc>
              <a:spcBef>
                <a:spcPts val="0"/>
              </a:spcBef>
              <a:spcAft>
                <a:spcPts val="0"/>
              </a:spcAft>
              <a:buSzPts val="2600"/>
              <a:buChar char="●"/>
              <a:defRPr sz="2600"/>
            </a:lvl4pPr>
            <a:lvl5pPr indent="-393700" lvl="4" marL="2286000" algn="l">
              <a:lnSpc>
                <a:spcPct val="100000"/>
              </a:lnSpc>
              <a:spcBef>
                <a:spcPts val="0"/>
              </a:spcBef>
              <a:spcAft>
                <a:spcPts val="0"/>
              </a:spcAft>
              <a:buSzPts val="2600"/>
              <a:buChar char="○"/>
              <a:defRPr sz="2600"/>
            </a:lvl5pPr>
            <a:lvl6pPr indent="-393700" lvl="5" marL="2743200" algn="l">
              <a:lnSpc>
                <a:spcPct val="100000"/>
              </a:lnSpc>
              <a:spcBef>
                <a:spcPts val="0"/>
              </a:spcBef>
              <a:spcAft>
                <a:spcPts val="0"/>
              </a:spcAft>
              <a:buSzPts val="2600"/>
              <a:buChar char="■"/>
              <a:defRPr sz="2600"/>
            </a:lvl6pPr>
            <a:lvl7pPr indent="-393700" lvl="6" marL="3200400" algn="l">
              <a:lnSpc>
                <a:spcPct val="100000"/>
              </a:lnSpc>
              <a:spcBef>
                <a:spcPts val="0"/>
              </a:spcBef>
              <a:spcAft>
                <a:spcPts val="0"/>
              </a:spcAft>
              <a:buSzPts val="2600"/>
              <a:buChar char="●"/>
              <a:defRPr sz="2600"/>
            </a:lvl7pPr>
            <a:lvl8pPr indent="-393700" lvl="7" marL="3657600" algn="l">
              <a:lnSpc>
                <a:spcPct val="100000"/>
              </a:lnSpc>
              <a:spcBef>
                <a:spcPts val="0"/>
              </a:spcBef>
              <a:spcAft>
                <a:spcPts val="0"/>
              </a:spcAft>
              <a:buSzPts val="2600"/>
              <a:buChar char="○"/>
              <a:defRPr sz="2600"/>
            </a:lvl8pPr>
            <a:lvl9pPr indent="-393700" lvl="8" marL="4114800" algn="l">
              <a:lnSpc>
                <a:spcPct val="100000"/>
              </a:lnSpc>
              <a:spcBef>
                <a:spcPts val="0"/>
              </a:spcBef>
              <a:spcAft>
                <a:spcPts val="0"/>
              </a:spcAft>
              <a:buSzPts val="2600"/>
              <a:buChar char="■"/>
              <a:defRPr sz="2600"/>
            </a:lvl9pPr>
          </a:lstStyle>
          <a:p/>
        </p:txBody>
      </p:sp>
      <p:sp>
        <p:nvSpPr>
          <p:cNvPr id="29" name="Google Shape;29;p17"/>
          <p:cNvSpPr txBox="1"/>
          <p:nvPr>
            <p:ph idx="2" type="body"/>
          </p:nvPr>
        </p:nvSpPr>
        <p:spPr>
          <a:xfrm>
            <a:off x="4682659" y="1600200"/>
            <a:ext cx="3675300" cy="49677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600"/>
              </a:spcBef>
              <a:spcAft>
                <a:spcPts val="0"/>
              </a:spcAft>
              <a:buSzPts val="2600"/>
              <a:buChar char="◎"/>
              <a:defRPr sz="2600"/>
            </a:lvl1pPr>
            <a:lvl2pPr indent="-393700" lvl="1" marL="914400" algn="l">
              <a:lnSpc>
                <a:spcPct val="100000"/>
              </a:lnSpc>
              <a:spcBef>
                <a:spcPts val="0"/>
              </a:spcBef>
              <a:spcAft>
                <a:spcPts val="0"/>
              </a:spcAft>
              <a:buSzPts val="2600"/>
              <a:buChar char="○"/>
              <a:defRPr sz="2600"/>
            </a:lvl2pPr>
            <a:lvl3pPr indent="-393700" lvl="2" marL="1371600" algn="l">
              <a:lnSpc>
                <a:spcPct val="100000"/>
              </a:lnSpc>
              <a:spcBef>
                <a:spcPts val="0"/>
              </a:spcBef>
              <a:spcAft>
                <a:spcPts val="0"/>
              </a:spcAft>
              <a:buSzPts val="2600"/>
              <a:buChar char="◉"/>
              <a:defRPr sz="2600"/>
            </a:lvl3pPr>
            <a:lvl4pPr indent="-393700" lvl="3" marL="1828800" algn="l">
              <a:lnSpc>
                <a:spcPct val="100000"/>
              </a:lnSpc>
              <a:spcBef>
                <a:spcPts val="0"/>
              </a:spcBef>
              <a:spcAft>
                <a:spcPts val="0"/>
              </a:spcAft>
              <a:buSzPts val="2600"/>
              <a:buChar char="●"/>
              <a:defRPr sz="2600"/>
            </a:lvl4pPr>
            <a:lvl5pPr indent="-393700" lvl="4" marL="2286000" algn="l">
              <a:lnSpc>
                <a:spcPct val="100000"/>
              </a:lnSpc>
              <a:spcBef>
                <a:spcPts val="0"/>
              </a:spcBef>
              <a:spcAft>
                <a:spcPts val="0"/>
              </a:spcAft>
              <a:buSzPts val="2600"/>
              <a:buChar char="○"/>
              <a:defRPr sz="2600"/>
            </a:lvl5pPr>
            <a:lvl6pPr indent="-393700" lvl="5" marL="2743200" algn="l">
              <a:lnSpc>
                <a:spcPct val="100000"/>
              </a:lnSpc>
              <a:spcBef>
                <a:spcPts val="0"/>
              </a:spcBef>
              <a:spcAft>
                <a:spcPts val="0"/>
              </a:spcAft>
              <a:buSzPts val="2600"/>
              <a:buChar char="■"/>
              <a:defRPr sz="2600"/>
            </a:lvl6pPr>
            <a:lvl7pPr indent="-393700" lvl="6" marL="3200400" algn="l">
              <a:lnSpc>
                <a:spcPct val="100000"/>
              </a:lnSpc>
              <a:spcBef>
                <a:spcPts val="0"/>
              </a:spcBef>
              <a:spcAft>
                <a:spcPts val="0"/>
              </a:spcAft>
              <a:buSzPts val="2600"/>
              <a:buChar char="●"/>
              <a:defRPr sz="2600"/>
            </a:lvl7pPr>
            <a:lvl8pPr indent="-393700" lvl="7" marL="3657600" algn="l">
              <a:lnSpc>
                <a:spcPct val="100000"/>
              </a:lnSpc>
              <a:spcBef>
                <a:spcPts val="0"/>
              </a:spcBef>
              <a:spcAft>
                <a:spcPts val="0"/>
              </a:spcAft>
              <a:buSzPts val="2600"/>
              <a:buChar char="○"/>
              <a:defRPr sz="2600"/>
            </a:lvl8pPr>
            <a:lvl9pPr indent="-393700" lvl="8" marL="4114800" algn="l">
              <a:lnSpc>
                <a:spcPct val="100000"/>
              </a:lnSpc>
              <a:spcBef>
                <a:spcPts val="0"/>
              </a:spcBef>
              <a:spcAft>
                <a:spcPts val="0"/>
              </a:spcAft>
              <a:buSzPts val="2600"/>
              <a:buChar char="■"/>
              <a:defRPr sz="2600"/>
            </a:lvl9pPr>
          </a:lstStyle>
          <a:p/>
        </p:txBody>
      </p:sp>
      <p:sp>
        <p:nvSpPr>
          <p:cNvPr id="30" name="Google Shape;30;p17"/>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8"/>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3" name="Shape 33"/>
        <p:cNvGrpSpPr/>
        <p:nvPr/>
      </p:nvGrpSpPr>
      <p:grpSpPr>
        <a:xfrm>
          <a:off x="0" y="0"/>
          <a:ext cx="0" cy="0"/>
          <a:chOff x="0" y="0"/>
          <a:chExt cx="0" cy="0"/>
        </a:xfrm>
      </p:grpSpPr>
      <p:pic>
        <p:nvPicPr>
          <p:cNvPr descr="connections-05.png" id="34" name="Google Shape;34;p19"/>
          <p:cNvPicPr preferRelativeResize="0"/>
          <p:nvPr/>
        </p:nvPicPr>
        <p:blipFill rotWithShape="1">
          <a:blip r:embed="rId2">
            <a:alphaModFix/>
          </a:blip>
          <a:srcRect b="0" l="0" r="0" t="0"/>
          <a:stretch/>
        </p:blipFill>
        <p:spPr>
          <a:xfrm flipH="1" rot="10800000">
            <a:off x="5945" y="0"/>
            <a:ext cx="9132109" cy="6858000"/>
          </a:xfrm>
          <a:prstGeom prst="rect">
            <a:avLst/>
          </a:prstGeom>
          <a:noFill/>
          <a:ln>
            <a:noFill/>
          </a:ln>
        </p:spPr>
      </p:pic>
      <p:sp>
        <p:nvSpPr>
          <p:cNvPr id="35" name="Google Shape;35;p19"/>
          <p:cNvSpPr txBox="1"/>
          <p:nvPr>
            <p:ph idx="1" type="body"/>
          </p:nvPr>
        </p:nvSpPr>
        <p:spPr>
          <a:xfrm>
            <a:off x="1215300" y="2501400"/>
            <a:ext cx="6713400" cy="10932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rgbClr val="263238"/>
              </a:buClr>
              <a:buSzPts val="3600"/>
              <a:buChar char="◎"/>
              <a:defRPr i="1" sz="3600"/>
            </a:lvl1pPr>
            <a:lvl2pPr indent="-457200" lvl="1" marL="914400" algn="ctr">
              <a:lnSpc>
                <a:spcPct val="100000"/>
              </a:lnSpc>
              <a:spcBef>
                <a:spcPts val="0"/>
              </a:spcBef>
              <a:spcAft>
                <a:spcPts val="0"/>
              </a:spcAft>
              <a:buClr>
                <a:srgbClr val="263238"/>
              </a:buClr>
              <a:buSzPts val="3600"/>
              <a:buChar char="○"/>
              <a:defRPr i="1" sz="3600"/>
            </a:lvl2pPr>
            <a:lvl3pPr indent="-457200" lvl="2" marL="1371600" algn="ctr">
              <a:lnSpc>
                <a:spcPct val="100000"/>
              </a:lnSpc>
              <a:spcBef>
                <a:spcPts val="0"/>
              </a:spcBef>
              <a:spcAft>
                <a:spcPts val="0"/>
              </a:spcAft>
              <a:buClr>
                <a:srgbClr val="263238"/>
              </a:buClr>
              <a:buSzPts val="3600"/>
              <a:buChar char="◉"/>
              <a:defRPr i="1" sz="3600"/>
            </a:lvl3pPr>
            <a:lvl4pPr indent="-457200" lvl="3" marL="1828800" algn="ctr">
              <a:lnSpc>
                <a:spcPct val="100000"/>
              </a:lnSpc>
              <a:spcBef>
                <a:spcPts val="0"/>
              </a:spcBef>
              <a:spcAft>
                <a:spcPts val="0"/>
              </a:spcAft>
              <a:buClr>
                <a:srgbClr val="263238"/>
              </a:buClr>
              <a:buSzPts val="3600"/>
              <a:buChar char="●"/>
              <a:defRPr i="1" sz="3600"/>
            </a:lvl4pPr>
            <a:lvl5pPr indent="-457200" lvl="4" marL="2286000" algn="ctr">
              <a:lnSpc>
                <a:spcPct val="100000"/>
              </a:lnSpc>
              <a:spcBef>
                <a:spcPts val="0"/>
              </a:spcBef>
              <a:spcAft>
                <a:spcPts val="0"/>
              </a:spcAft>
              <a:buClr>
                <a:srgbClr val="263238"/>
              </a:buClr>
              <a:buSzPts val="3600"/>
              <a:buChar char="○"/>
              <a:defRPr i="1" sz="3600"/>
            </a:lvl5pPr>
            <a:lvl6pPr indent="-457200" lvl="5" marL="2743200" algn="ctr">
              <a:lnSpc>
                <a:spcPct val="100000"/>
              </a:lnSpc>
              <a:spcBef>
                <a:spcPts val="0"/>
              </a:spcBef>
              <a:spcAft>
                <a:spcPts val="0"/>
              </a:spcAft>
              <a:buClr>
                <a:srgbClr val="263238"/>
              </a:buClr>
              <a:buSzPts val="3600"/>
              <a:buChar char="■"/>
              <a:defRPr i="1" sz="3600"/>
            </a:lvl6pPr>
            <a:lvl7pPr indent="-457200" lvl="6" marL="3200400" algn="ctr">
              <a:lnSpc>
                <a:spcPct val="100000"/>
              </a:lnSpc>
              <a:spcBef>
                <a:spcPts val="0"/>
              </a:spcBef>
              <a:spcAft>
                <a:spcPts val="0"/>
              </a:spcAft>
              <a:buClr>
                <a:srgbClr val="263238"/>
              </a:buClr>
              <a:buSzPts val="3600"/>
              <a:buChar char="●"/>
              <a:defRPr i="1" sz="3600"/>
            </a:lvl7pPr>
            <a:lvl8pPr indent="-457200" lvl="7" marL="3657600" algn="ctr">
              <a:lnSpc>
                <a:spcPct val="100000"/>
              </a:lnSpc>
              <a:spcBef>
                <a:spcPts val="0"/>
              </a:spcBef>
              <a:spcAft>
                <a:spcPts val="0"/>
              </a:spcAft>
              <a:buClr>
                <a:srgbClr val="263238"/>
              </a:buClr>
              <a:buSzPts val="3600"/>
              <a:buChar char="○"/>
              <a:defRPr i="1" sz="3600"/>
            </a:lvl8pPr>
            <a:lvl9pPr indent="-457200" lvl="8" marL="4114800" algn="ctr">
              <a:lnSpc>
                <a:spcPct val="100000"/>
              </a:lnSpc>
              <a:spcBef>
                <a:spcPts val="0"/>
              </a:spcBef>
              <a:spcAft>
                <a:spcPts val="0"/>
              </a:spcAft>
              <a:buClr>
                <a:srgbClr val="263238"/>
              </a:buClr>
              <a:buSzPts val="3600"/>
              <a:buChar char="■"/>
              <a:defRPr i="1" sz="3600"/>
            </a:lvl9pPr>
          </a:lstStyle>
          <a:p/>
        </p:txBody>
      </p:sp>
      <p:grpSp>
        <p:nvGrpSpPr>
          <p:cNvPr id="36" name="Google Shape;36;p19"/>
          <p:cNvGrpSpPr/>
          <p:nvPr/>
        </p:nvGrpSpPr>
        <p:grpSpPr>
          <a:xfrm>
            <a:off x="3593400" y="1074285"/>
            <a:ext cx="1957200" cy="1093200"/>
            <a:chOff x="3593400" y="1760085"/>
            <a:chExt cx="1957200" cy="1093200"/>
          </a:xfrm>
        </p:grpSpPr>
        <p:sp>
          <p:nvSpPr>
            <p:cNvPr id="37" name="Google Shape;37;p19"/>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rgbClr val="0091EA"/>
                  </a:solidFill>
                  <a:latin typeface="Source Sans Pro"/>
                  <a:ea typeface="Source Sans Pro"/>
                  <a:cs typeface="Source Sans Pro"/>
                  <a:sym typeface="Source Sans Pro"/>
                </a:rPr>
                <a:t>“</a:t>
              </a:r>
              <a:endParaRPr b="1" i="0" sz="6000" u="none" cap="none" strike="noStrike">
                <a:solidFill>
                  <a:srgbClr val="0091EA"/>
                </a:solidFill>
                <a:latin typeface="Source Sans Pro"/>
                <a:ea typeface="Source Sans Pro"/>
                <a:cs typeface="Source Sans Pro"/>
                <a:sym typeface="Source Sans Pro"/>
              </a:endParaRPr>
            </a:p>
          </p:txBody>
        </p:sp>
        <p:sp>
          <p:nvSpPr>
            <p:cNvPr id="38" name="Google Shape;38;p19"/>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9"/>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 name="Google Shape;40;p19"/>
          <p:cNvCxnSpPr>
            <a:endCxn id="38" idx="1"/>
          </p:cNvCxnSpPr>
          <p:nvPr/>
        </p:nvCxnSpPr>
        <p:spPr>
          <a:xfrm>
            <a:off x="3742095" y="871980"/>
            <a:ext cx="443400" cy="362400"/>
          </a:xfrm>
          <a:prstGeom prst="straightConnector1">
            <a:avLst/>
          </a:prstGeom>
          <a:noFill/>
          <a:ln cap="flat" cmpd="sng" w="9525">
            <a:solidFill>
              <a:srgbClr val="CFD8DC"/>
            </a:solidFill>
            <a:prstDash val="solid"/>
            <a:round/>
            <a:headEnd len="sm" w="sm" type="none"/>
            <a:tailEnd len="sm" w="sm" type="none"/>
          </a:ln>
        </p:spPr>
      </p:cxnSp>
      <p:cxnSp>
        <p:nvCxnSpPr>
          <p:cNvPr id="41" name="Google Shape;41;p19"/>
          <p:cNvCxnSpPr/>
          <p:nvPr/>
        </p:nvCxnSpPr>
        <p:spPr>
          <a:xfrm rot="10800000">
            <a:off x="4114800" y="269685"/>
            <a:ext cx="457200" cy="804600"/>
          </a:xfrm>
          <a:prstGeom prst="straightConnector1">
            <a:avLst/>
          </a:prstGeom>
          <a:noFill/>
          <a:ln cap="flat" cmpd="sng" w="9525">
            <a:solidFill>
              <a:srgbClr val="CFD8DC"/>
            </a:solidFill>
            <a:prstDash val="solid"/>
            <a:round/>
            <a:headEnd len="sm" w="sm" type="none"/>
            <a:tailEnd len="sm" w="sm" type="none"/>
          </a:ln>
        </p:spPr>
      </p:cxnSp>
      <p:cxnSp>
        <p:nvCxnSpPr>
          <p:cNvPr id="42" name="Google Shape;42;p19"/>
          <p:cNvCxnSpPr/>
          <p:nvPr/>
        </p:nvCxnSpPr>
        <p:spPr>
          <a:xfrm flipH="1" rot="10800000">
            <a:off x="4749075" y="753125"/>
            <a:ext cx="95100" cy="348900"/>
          </a:xfrm>
          <a:prstGeom prst="straightConnector1">
            <a:avLst/>
          </a:prstGeom>
          <a:noFill/>
          <a:ln cap="flat" cmpd="sng" w="9525">
            <a:solidFill>
              <a:srgbClr val="CFD8DC"/>
            </a:solidFill>
            <a:prstDash val="solid"/>
            <a:round/>
            <a:headEnd len="sm" w="sm" type="none"/>
            <a:tailEnd len="sm" w="sm" type="none"/>
          </a:ln>
        </p:spPr>
      </p:cxnSp>
      <p:sp>
        <p:nvSpPr>
          <p:cNvPr id="43" name="Google Shape;43;p19"/>
          <p:cNvSpPr txBox="1"/>
          <p:nvPr>
            <p:ph idx="12" type="sldNum"/>
          </p:nvPr>
        </p:nvSpPr>
        <p:spPr>
          <a:xfrm>
            <a:off x="-87" y="6333125"/>
            <a:ext cx="91440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20"/>
          <p:cNvSpPr txBox="1"/>
          <p:nvPr>
            <p:ph type="ctrTitle"/>
          </p:nvPr>
        </p:nvSpPr>
        <p:spPr>
          <a:xfrm>
            <a:off x="1546025" y="2034925"/>
            <a:ext cx="5832600" cy="154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46" name="Google Shape;46;p20"/>
          <p:cNvSpPr txBox="1"/>
          <p:nvPr>
            <p:ph idx="1" type="subTitle"/>
          </p:nvPr>
        </p:nvSpPr>
        <p:spPr>
          <a:xfrm>
            <a:off x="1546025" y="3710548"/>
            <a:ext cx="5832600" cy="104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07D8B"/>
              </a:buClr>
              <a:buSzPts val="3000"/>
              <a:buNone/>
              <a:defRPr>
                <a:solidFill>
                  <a:srgbClr val="607D8B"/>
                </a:solidFill>
              </a:defRPr>
            </a:lvl1pPr>
            <a:lvl2pPr lvl="1" algn="l">
              <a:lnSpc>
                <a:spcPct val="100000"/>
              </a:lnSpc>
              <a:spcBef>
                <a:spcPts val="0"/>
              </a:spcBef>
              <a:spcAft>
                <a:spcPts val="0"/>
              </a:spcAft>
              <a:buClr>
                <a:srgbClr val="607D8B"/>
              </a:buClr>
              <a:buSzPts val="3000"/>
              <a:buNone/>
              <a:defRPr sz="3000">
                <a:solidFill>
                  <a:srgbClr val="607D8B"/>
                </a:solidFill>
              </a:defRPr>
            </a:lvl2pPr>
            <a:lvl3pPr lvl="2" algn="l">
              <a:lnSpc>
                <a:spcPct val="100000"/>
              </a:lnSpc>
              <a:spcBef>
                <a:spcPts val="0"/>
              </a:spcBef>
              <a:spcAft>
                <a:spcPts val="0"/>
              </a:spcAft>
              <a:buClr>
                <a:srgbClr val="607D8B"/>
              </a:buClr>
              <a:buSzPts val="3000"/>
              <a:buNone/>
              <a:defRPr sz="3000">
                <a:solidFill>
                  <a:srgbClr val="607D8B"/>
                </a:solidFill>
              </a:defRPr>
            </a:lvl3pPr>
            <a:lvl4pPr lvl="3" algn="l">
              <a:lnSpc>
                <a:spcPct val="100000"/>
              </a:lnSpc>
              <a:spcBef>
                <a:spcPts val="0"/>
              </a:spcBef>
              <a:spcAft>
                <a:spcPts val="0"/>
              </a:spcAft>
              <a:buClr>
                <a:srgbClr val="607D8B"/>
              </a:buClr>
              <a:buSzPts val="3000"/>
              <a:buNone/>
              <a:defRPr sz="3000">
                <a:solidFill>
                  <a:srgbClr val="607D8B"/>
                </a:solidFill>
              </a:defRPr>
            </a:lvl4pPr>
            <a:lvl5pPr lvl="4" algn="l">
              <a:lnSpc>
                <a:spcPct val="100000"/>
              </a:lnSpc>
              <a:spcBef>
                <a:spcPts val="0"/>
              </a:spcBef>
              <a:spcAft>
                <a:spcPts val="0"/>
              </a:spcAft>
              <a:buClr>
                <a:srgbClr val="607D8B"/>
              </a:buClr>
              <a:buSzPts val="3000"/>
              <a:buNone/>
              <a:defRPr sz="3000">
                <a:solidFill>
                  <a:srgbClr val="607D8B"/>
                </a:solidFill>
              </a:defRPr>
            </a:lvl5pPr>
            <a:lvl6pPr lvl="5" algn="l">
              <a:lnSpc>
                <a:spcPct val="100000"/>
              </a:lnSpc>
              <a:spcBef>
                <a:spcPts val="0"/>
              </a:spcBef>
              <a:spcAft>
                <a:spcPts val="0"/>
              </a:spcAft>
              <a:buClr>
                <a:srgbClr val="607D8B"/>
              </a:buClr>
              <a:buSzPts val="3000"/>
              <a:buNone/>
              <a:defRPr sz="3000">
                <a:solidFill>
                  <a:srgbClr val="607D8B"/>
                </a:solidFill>
              </a:defRPr>
            </a:lvl6pPr>
            <a:lvl7pPr lvl="6" algn="l">
              <a:lnSpc>
                <a:spcPct val="100000"/>
              </a:lnSpc>
              <a:spcBef>
                <a:spcPts val="0"/>
              </a:spcBef>
              <a:spcAft>
                <a:spcPts val="0"/>
              </a:spcAft>
              <a:buClr>
                <a:srgbClr val="607D8B"/>
              </a:buClr>
              <a:buSzPts val="3000"/>
              <a:buNone/>
              <a:defRPr sz="3000">
                <a:solidFill>
                  <a:srgbClr val="607D8B"/>
                </a:solidFill>
              </a:defRPr>
            </a:lvl7pPr>
            <a:lvl8pPr lvl="7" algn="l">
              <a:lnSpc>
                <a:spcPct val="100000"/>
              </a:lnSpc>
              <a:spcBef>
                <a:spcPts val="0"/>
              </a:spcBef>
              <a:spcAft>
                <a:spcPts val="0"/>
              </a:spcAft>
              <a:buClr>
                <a:srgbClr val="607D8B"/>
              </a:buClr>
              <a:buSzPts val="3000"/>
              <a:buNone/>
              <a:defRPr sz="3000">
                <a:solidFill>
                  <a:srgbClr val="607D8B"/>
                </a:solidFill>
              </a:defRPr>
            </a:lvl8pPr>
            <a:lvl9pPr lvl="8" algn="l">
              <a:lnSpc>
                <a:spcPct val="100000"/>
              </a:lnSpc>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1pPr>
            <a:lvl2pPr lvl="1"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2pPr>
            <a:lvl3pPr lvl="2"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3pPr>
            <a:lvl4pPr lvl="3"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4pPr>
            <a:lvl5pPr lvl="4"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5pPr>
            <a:lvl6pPr lvl="5"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6pPr>
            <a:lvl7pPr lvl="6"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7pPr>
            <a:lvl8pPr lvl="7"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8pPr>
            <a:lvl9pPr lvl="8" marR="0" rtl="0" algn="l">
              <a:lnSpc>
                <a:spcPct val="100000"/>
              </a:lnSpc>
              <a:spcBef>
                <a:spcPts val="0"/>
              </a:spcBef>
              <a:spcAft>
                <a:spcPts val="0"/>
              </a:spcAft>
              <a:buClr>
                <a:srgbClr val="0091EA"/>
              </a:buClr>
              <a:buSzPts val="2000"/>
              <a:buFont typeface="Roboto Slab"/>
              <a:buNone/>
              <a:defRPr b="0" i="0" sz="2000" u="none" cap="none" strike="noStrike">
                <a:solidFill>
                  <a:srgbClr val="0091EA"/>
                </a:solidFill>
                <a:latin typeface="Roboto Slab"/>
                <a:ea typeface="Roboto Slab"/>
                <a:cs typeface="Roboto Slab"/>
                <a:sym typeface="Roboto Slab"/>
              </a:defRPr>
            </a:lvl9pPr>
          </a:lstStyle>
          <a:p/>
        </p:txBody>
      </p:sp>
      <p:sp>
        <p:nvSpPr>
          <p:cNvPr id="7" name="Google Shape;7;p15"/>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CFD8DC"/>
              </a:buClr>
              <a:buSzPts val="3000"/>
              <a:buFont typeface="Source Sans Pro"/>
              <a:buChar char="◎"/>
              <a:defRPr b="0" i="0" sz="3000" u="none" cap="none" strike="noStrike">
                <a:solidFill>
                  <a:srgbClr val="263238"/>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rgbClr val="CFD8DC"/>
              </a:buClr>
              <a:buSzPts val="2400"/>
              <a:buFont typeface="Source Sans Pro"/>
              <a:buChar char="○"/>
              <a:defRPr b="0" i="0" sz="2400" u="none" cap="none" strike="noStrike">
                <a:solidFill>
                  <a:srgbClr val="263238"/>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rgbClr val="CFD8DC"/>
              </a:buClr>
              <a:buSzPts val="2400"/>
              <a:buFont typeface="Source Sans Pro"/>
              <a:buChar char="◉"/>
              <a:defRPr b="0" i="0" sz="2400" u="none" cap="none" strike="noStrike">
                <a:solidFill>
                  <a:srgbClr val="263238"/>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rgbClr val="CFD8DC"/>
              </a:buClr>
              <a:buSzPts val="1800"/>
              <a:buFont typeface="Source Sans Pro"/>
              <a:buChar char="■"/>
              <a:defRPr b="0" i="0" sz="1800" u="none" cap="none" strike="noStrike">
                <a:solidFill>
                  <a:srgbClr val="263238"/>
                </a:solidFill>
                <a:latin typeface="Source Sans Pro"/>
                <a:ea typeface="Source Sans Pro"/>
                <a:cs typeface="Source Sans Pro"/>
                <a:sym typeface="Source Sans Pro"/>
              </a:defRPr>
            </a:lvl9pPr>
          </a:lstStyle>
          <a:p/>
        </p:txBody>
      </p:sp>
      <p:sp>
        <p:nvSpPr>
          <p:cNvPr id="8" name="Google Shape;8;p15"/>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43.png"/><Relationship Id="rId7"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1.png"/><Relationship Id="rId11" Type="http://schemas.openxmlformats.org/officeDocument/2006/relationships/image" Target="../media/image47.png"/><Relationship Id="rId10" Type="http://schemas.openxmlformats.org/officeDocument/2006/relationships/image" Target="../media/image44.png"/><Relationship Id="rId9" Type="http://schemas.openxmlformats.org/officeDocument/2006/relationships/image" Target="../media/image46.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22.png"/><Relationship Id="rId5"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bmj.com/company/newsroom/certain-blood-pressure-drugs-linked-to-increased-risk-of-lung-cancer/" TargetMode="External"/><Relationship Id="rId4" Type="http://schemas.openxmlformats.org/officeDocument/2006/relationships/hyperlink" Target="https://www.reuters.com/article/us-health-bloodpressure-fda/new-cancer-causing-toxin-found-in-recalled-blood-pressure-pills-idUSKCN1QI4XF" TargetMode="External"/><Relationship Id="rId5" Type="http://schemas.openxmlformats.org/officeDocument/2006/relationships/hyperlink" Target="https://www.northwell.edu/cardiology/news/blood-pressure-medication-may-cause-cancer" TargetMode="External"/><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pic>
        <p:nvPicPr>
          <p:cNvPr id="51" name="Google Shape;51;p1"/>
          <p:cNvPicPr preferRelativeResize="0"/>
          <p:nvPr/>
        </p:nvPicPr>
        <p:blipFill rotWithShape="1">
          <a:blip r:embed="rId3">
            <a:alphaModFix/>
          </a:blip>
          <a:srcRect b="0" l="0" r="0" t="0"/>
          <a:stretch/>
        </p:blipFill>
        <p:spPr>
          <a:xfrm>
            <a:off x="0" y="-1"/>
            <a:ext cx="5055364" cy="2438475"/>
          </a:xfrm>
          <a:prstGeom prst="rect">
            <a:avLst/>
          </a:prstGeom>
          <a:noFill/>
          <a:ln>
            <a:noFill/>
          </a:ln>
        </p:spPr>
      </p:pic>
      <p:pic>
        <p:nvPicPr>
          <p:cNvPr id="52" name="Google Shape;52;p1"/>
          <p:cNvPicPr preferRelativeResize="0"/>
          <p:nvPr/>
        </p:nvPicPr>
        <p:blipFill rotWithShape="1">
          <a:blip r:embed="rId4">
            <a:alphaModFix/>
          </a:blip>
          <a:srcRect b="0" l="0" r="0" t="0"/>
          <a:stretch/>
        </p:blipFill>
        <p:spPr>
          <a:xfrm>
            <a:off x="6932428" y="74429"/>
            <a:ext cx="2115090" cy="1596893"/>
          </a:xfrm>
          <a:prstGeom prst="rect">
            <a:avLst/>
          </a:prstGeom>
          <a:noFill/>
          <a:ln>
            <a:noFill/>
          </a:ln>
        </p:spPr>
      </p:pic>
      <p:sp>
        <p:nvSpPr>
          <p:cNvPr id="53" name="Google Shape;53;p1"/>
          <p:cNvSpPr txBox="1"/>
          <p:nvPr>
            <p:ph type="ctrTitle"/>
          </p:nvPr>
        </p:nvSpPr>
        <p:spPr>
          <a:xfrm>
            <a:off x="800050" y="2766200"/>
            <a:ext cx="7791000" cy="224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00"/>
              <a:buNone/>
            </a:pPr>
            <a:r>
              <a:rPr lang="en" sz="3600"/>
              <a:t>Analyzing the relationship between personal/public health indicators and Cancer </a:t>
            </a:r>
            <a:r>
              <a:rPr lang="en" sz="3600"/>
              <a:t>prevalence</a:t>
            </a:r>
            <a:r>
              <a:rPr lang="en" sz="3600"/>
              <a:t> in 500 cities</a:t>
            </a:r>
            <a:endParaRPr sz="3600"/>
          </a:p>
        </p:txBody>
      </p:sp>
      <p:sp>
        <p:nvSpPr>
          <p:cNvPr id="54" name="Google Shape;54;p1"/>
          <p:cNvSpPr txBox="1"/>
          <p:nvPr/>
        </p:nvSpPr>
        <p:spPr>
          <a:xfrm>
            <a:off x="95474" y="5593433"/>
            <a:ext cx="20841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Team 6:</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Anyi Hu</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Yu Wang</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Saraswathi Sathees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9"/>
          <p:cNvSpPr txBox="1"/>
          <p:nvPr>
            <p:ph type="title"/>
          </p:nvPr>
        </p:nvSpPr>
        <p:spPr>
          <a:xfrm>
            <a:off x="786150" y="94001"/>
            <a:ext cx="7571700" cy="9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t>Model Fitting </a:t>
            </a:r>
            <a:endParaRPr sz="3200"/>
          </a:p>
        </p:txBody>
      </p:sp>
      <p:sp>
        <p:nvSpPr>
          <p:cNvPr id="140" name="Google Shape;140;p9"/>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41" name="Google Shape;141;p9"/>
          <p:cNvPicPr preferRelativeResize="0"/>
          <p:nvPr/>
        </p:nvPicPr>
        <p:blipFill rotWithShape="1">
          <a:blip r:embed="rId3">
            <a:alphaModFix/>
          </a:blip>
          <a:srcRect b="0" l="0" r="0" t="33669"/>
          <a:stretch/>
        </p:blipFill>
        <p:spPr>
          <a:xfrm>
            <a:off x="391350" y="1599050"/>
            <a:ext cx="7448979" cy="1537825"/>
          </a:xfrm>
          <a:prstGeom prst="rect">
            <a:avLst/>
          </a:prstGeom>
          <a:noFill/>
          <a:ln>
            <a:noFill/>
          </a:ln>
        </p:spPr>
      </p:pic>
      <p:pic>
        <p:nvPicPr>
          <p:cNvPr id="142" name="Google Shape;142;p9"/>
          <p:cNvPicPr preferRelativeResize="0"/>
          <p:nvPr/>
        </p:nvPicPr>
        <p:blipFill>
          <a:blip r:embed="rId4">
            <a:alphaModFix/>
          </a:blip>
          <a:stretch>
            <a:fillRect/>
          </a:stretch>
        </p:blipFill>
        <p:spPr>
          <a:xfrm>
            <a:off x="335900" y="4133487"/>
            <a:ext cx="2790701" cy="1929888"/>
          </a:xfrm>
          <a:prstGeom prst="rect">
            <a:avLst/>
          </a:prstGeom>
          <a:noFill/>
          <a:ln>
            <a:noFill/>
          </a:ln>
        </p:spPr>
      </p:pic>
      <p:pic>
        <p:nvPicPr>
          <p:cNvPr id="143" name="Google Shape;143;p9"/>
          <p:cNvPicPr preferRelativeResize="0"/>
          <p:nvPr/>
        </p:nvPicPr>
        <p:blipFill>
          <a:blip r:embed="rId5">
            <a:alphaModFix/>
          </a:blip>
          <a:stretch>
            <a:fillRect/>
          </a:stretch>
        </p:blipFill>
        <p:spPr>
          <a:xfrm>
            <a:off x="3176651" y="4248162"/>
            <a:ext cx="2790701" cy="1929888"/>
          </a:xfrm>
          <a:prstGeom prst="rect">
            <a:avLst/>
          </a:prstGeom>
          <a:noFill/>
          <a:ln>
            <a:noFill/>
          </a:ln>
        </p:spPr>
      </p:pic>
      <p:pic>
        <p:nvPicPr>
          <p:cNvPr id="144" name="Google Shape;144;p9"/>
          <p:cNvPicPr preferRelativeResize="0"/>
          <p:nvPr/>
        </p:nvPicPr>
        <p:blipFill>
          <a:blip r:embed="rId6">
            <a:alphaModFix/>
          </a:blip>
          <a:stretch>
            <a:fillRect/>
          </a:stretch>
        </p:blipFill>
        <p:spPr>
          <a:xfrm>
            <a:off x="5967350" y="4133488"/>
            <a:ext cx="2790700" cy="1929887"/>
          </a:xfrm>
          <a:prstGeom prst="rect">
            <a:avLst/>
          </a:prstGeom>
          <a:noFill/>
          <a:ln>
            <a:noFill/>
          </a:ln>
        </p:spPr>
      </p:pic>
      <p:sp>
        <p:nvSpPr>
          <p:cNvPr id="145" name="Google Shape;145;p9"/>
          <p:cNvSpPr txBox="1"/>
          <p:nvPr/>
        </p:nvSpPr>
        <p:spPr>
          <a:xfrm>
            <a:off x="391350" y="1136800"/>
            <a:ext cx="2433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Model 0 : Baseline Model</a:t>
            </a:r>
            <a:endParaRPr b="1">
              <a:latin typeface="Source Sans Pro"/>
              <a:ea typeface="Source Sans Pro"/>
              <a:cs typeface="Source Sans Pro"/>
              <a:sym typeface="Source Sans Pro"/>
            </a:endParaRPr>
          </a:p>
        </p:txBody>
      </p:sp>
      <p:sp>
        <p:nvSpPr>
          <p:cNvPr id="146" name="Google Shape;146;p9"/>
          <p:cNvSpPr txBox="1"/>
          <p:nvPr/>
        </p:nvSpPr>
        <p:spPr>
          <a:xfrm>
            <a:off x="540450" y="3727175"/>
            <a:ext cx="1491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Scatterplots</a:t>
            </a:r>
            <a:endParaRPr b="1">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0"/>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52" name="Google Shape;152;p10"/>
          <p:cNvPicPr preferRelativeResize="0"/>
          <p:nvPr/>
        </p:nvPicPr>
        <p:blipFill rotWithShape="1">
          <a:blip r:embed="rId3">
            <a:alphaModFix/>
          </a:blip>
          <a:srcRect b="18963" l="5143" r="64882" t="23502"/>
          <a:stretch/>
        </p:blipFill>
        <p:spPr>
          <a:xfrm>
            <a:off x="428625" y="770025"/>
            <a:ext cx="4901227" cy="5291600"/>
          </a:xfrm>
          <a:prstGeom prst="rect">
            <a:avLst/>
          </a:prstGeom>
          <a:noFill/>
          <a:ln>
            <a:noFill/>
          </a:ln>
        </p:spPr>
      </p:pic>
      <p:sp>
        <p:nvSpPr>
          <p:cNvPr id="153" name="Google Shape;153;p10"/>
          <p:cNvSpPr txBox="1"/>
          <p:nvPr/>
        </p:nvSpPr>
        <p:spPr>
          <a:xfrm>
            <a:off x="428625" y="316800"/>
            <a:ext cx="23667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Error Metrics</a:t>
            </a:r>
            <a:endParaRPr b="1">
              <a:latin typeface="Source Sans Pro"/>
              <a:ea typeface="Source Sans Pro"/>
              <a:cs typeface="Source Sans Pro"/>
              <a:sym typeface="Source Sans Pro"/>
            </a:endParaRPr>
          </a:p>
        </p:txBody>
      </p:sp>
      <p:sp>
        <p:nvSpPr>
          <p:cNvPr id="154" name="Google Shape;154;p10"/>
          <p:cNvSpPr txBox="1"/>
          <p:nvPr/>
        </p:nvSpPr>
        <p:spPr>
          <a:xfrm>
            <a:off x="6010800" y="1565400"/>
            <a:ext cx="1903800" cy="19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Comments </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Take the simple mean of the target as baseline.</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High errors. </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5d5028b4e1_0_1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60" name="Google Shape;160;g5d5028b4e1_0_17"/>
          <p:cNvPicPr preferRelativeResize="0"/>
          <p:nvPr/>
        </p:nvPicPr>
        <p:blipFill rotWithShape="1">
          <a:blip r:embed="rId3">
            <a:alphaModFix/>
          </a:blip>
          <a:srcRect b="0" l="0" r="0" t="13217"/>
          <a:stretch/>
        </p:blipFill>
        <p:spPr>
          <a:xfrm>
            <a:off x="189775" y="472975"/>
            <a:ext cx="7237123" cy="2341050"/>
          </a:xfrm>
          <a:prstGeom prst="rect">
            <a:avLst/>
          </a:prstGeom>
          <a:noFill/>
          <a:ln>
            <a:noFill/>
          </a:ln>
        </p:spPr>
      </p:pic>
      <p:pic>
        <p:nvPicPr>
          <p:cNvPr id="161" name="Google Shape;161;g5d5028b4e1_0_17"/>
          <p:cNvPicPr preferRelativeResize="0"/>
          <p:nvPr/>
        </p:nvPicPr>
        <p:blipFill>
          <a:blip r:embed="rId4">
            <a:alphaModFix/>
          </a:blip>
          <a:stretch>
            <a:fillRect/>
          </a:stretch>
        </p:blipFill>
        <p:spPr>
          <a:xfrm>
            <a:off x="189775" y="3888475"/>
            <a:ext cx="4208301" cy="2230525"/>
          </a:xfrm>
          <a:prstGeom prst="rect">
            <a:avLst/>
          </a:prstGeom>
          <a:noFill/>
          <a:ln>
            <a:noFill/>
          </a:ln>
        </p:spPr>
      </p:pic>
      <p:sp>
        <p:nvSpPr>
          <p:cNvPr id="162" name="Google Shape;162;g5d5028b4e1_0_17"/>
          <p:cNvSpPr txBox="1"/>
          <p:nvPr/>
        </p:nvSpPr>
        <p:spPr>
          <a:xfrm>
            <a:off x="391350" y="3522175"/>
            <a:ext cx="1118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Results</a:t>
            </a:r>
            <a:endParaRPr b="1">
              <a:latin typeface="Source Sans Pro"/>
              <a:ea typeface="Source Sans Pro"/>
              <a:cs typeface="Source Sans Pro"/>
              <a:sym typeface="Source Sans Pro"/>
            </a:endParaRPr>
          </a:p>
        </p:txBody>
      </p:sp>
      <p:sp>
        <p:nvSpPr>
          <p:cNvPr id="163" name="Google Shape;163;g5d5028b4e1_0_17"/>
          <p:cNvSpPr txBox="1"/>
          <p:nvPr/>
        </p:nvSpPr>
        <p:spPr>
          <a:xfrm>
            <a:off x="257975" y="86000"/>
            <a:ext cx="39987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Model 1 : Random Forest</a:t>
            </a:r>
            <a:endParaRPr b="1">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g5bb9042eba_0_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69" name="Google Shape;169;g5bb9042eba_0_29"/>
          <p:cNvSpPr txBox="1"/>
          <p:nvPr/>
        </p:nvSpPr>
        <p:spPr>
          <a:xfrm>
            <a:off x="149075" y="144125"/>
            <a:ext cx="1919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Scatterplot</a:t>
            </a:r>
            <a:endParaRPr b="1">
              <a:latin typeface="Source Sans Pro"/>
              <a:ea typeface="Source Sans Pro"/>
              <a:cs typeface="Source Sans Pro"/>
              <a:sym typeface="Source Sans Pro"/>
            </a:endParaRPr>
          </a:p>
        </p:txBody>
      </p:sp>
      <p:pic>
        <p:nvPicPr>
          <p:cNvPr id="170" name="Google Shape;170;g5bb9042eba_0_29"/>
          <p:cNvPicPr preferRelativeResize="0"/>
          <p:nvPr/>
        </p:nvPicPr>
        <p:blipFill>
          <a:blip r:embed="rId3">
            <a:alphaModFix/>
          </a:blip>
          <a:stretch>
            <a:fillRect/>
          </a:stretch>
        </p:blipFill>
        <p:spPr>
          <a:xfrm>
            <a:off x="149075" y="596250"/>
            <a:ext cx="2888575" cy="2113225"/>
          </a:xfrm>
          <a:prstGeom prst="rect">
            <a:avLst/>
          </a:prstGeom>
          <a:noFill/>
          <a:ln>
            <a:noFill/>
          </a:ln>
        </p:spPr>
      </p:pic>
      <p:pic>
        <p:nvPicPr>
          <p:cNvPr id="171" name="Google Shape;171;g5bb9042eba_0_29"/>
          <p:cNvPicPr preferRelativeResize="0"/>
          <p:nvPr/>
        </p:nvPicPr>
        <p:blipFill>
          <a:blip r:embed="rId4">
            <a:alphaModFix/>
          </a:blip>
          <a:stretch>
            <a:fillRect/>
          </a:stretch>
        </p:blipFill>
        <p:spPr>
          <a:xfrm>
            <a:off x="3208099" y="673324"/>
            <a:ext cx="2888575" cy="2064317"/>
          </a:xfrm>
          <a:prstGeom prst="rect">
            <a:avLst/>
          </a:prstGeom>
          <a:noFill/>
          <a:ln>
            <a:noFill/>
          </a:ln>
        </p:spPr>
      </p:pic>
      <p:pic>
        <p:nvPicPr>
          <p:cNvPr id="172" name="Google Shape;172;g5bb9042eba_0_29"/>
          <p:cNvPicPr preferRelativeResize="0"/>
          <p:nvPr/>
        </p:nvPicPr>
        <p:blipFill>
          <a:blip r:embed="rId5">
            <a:alphaModFix/>
          </a:blip>
          <a:stretch>
            <a:fillRect/>
          </a:stretch>
        </p:blipFill>
        <p:spPr>
          <a:xfrm>
            <a:off x="6267125" y="669525"/>
            <a:ext cx="2685950" cy="1919545"/>
          </a:xfrm>
          <a:prstGeom prst="rect">
            <a:avLst/>
          </a:prstGeom>
          <a:noFill/>
          <a:ln>
            <a:noFill/>
          </a:ln>
        </p:spPr>
      </p:pic>
      <p:sp>
        <p:nvSpPr>
          <p:cNvPr id="173" name="Google Shape;173;g5bb9042eba_0_29"/>
          <p:cNvSpPr txBox="1"/>
          <p:nvPr/>
        </p:nvSpPr>
        <p:spPr>
          <a:xfrm>
            <a:off x="279550" y="2985475"/>
            <a:ext cx="15282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Error Metrics</a:t>
            </a:r>
            <a:endParaRPr b="1">
              <a:latin typeface="Source Sans Pro"/>
              <a:ea typeface="Source Sans Pro"/>
              <a:cs typeface="Source Sans Pro"/>
              <a:sym typeface="Source Sans Pro"/>
            </a:endParaRPr>
          </a:p>
        </p:txBody>
      </p:sp>
      <p:pic>
        <p:nvPicPr>
          <p:cNvPr id="174" name="Google Shape;174;g5bb9042eba_0_29"/>
          <p:cNvPicPr preferRelativeResize="0"/>
          <p:nvPr/>
        </p:nvPicPr>
        <p:blipFill>
          <a:blip r:embed="rId6">
            <a:alphaModFix/>
          </a:blip>
          <a:stretch>
            <a:fillRect/>
          </a:stretch>
        </p:blipFill>
        <p:spPr>
          <a:xfrm>
            <a:off x="279550" y="3508825"/>
            <a:ext cx="3360375" cy="1319950"/>
          </a:xfrm>
          <a:prstGeom prst="rect">
            <a:avLst/>
          </a:prstGeom>
          <a:noFill/>
          <a:ln>
            <a:noFill/>
          </a:ln>
        </p:spPr>
      </p:pic>
      <p:pic>
        <p:nvPicPr>
          <p:cNvPr id="175" name="Google Shape;175;g5bb9042eba_0_29"/>
          <p:cNvPicPr preferRelativeResize="0"/>
          <p:nvPr/>
        </p:nvPicPr>
        <p:blipFill rotWithShape="1">
          <a:blip r:embed="rId7">
            <a:alphaModFix/>
          </a:blip>
          <a:srcRect b="0" l="0" r="0" t="5123"/>
          <a:stretch/>
        </p:blipFill>
        <p:spPr>
          <a:xfrm>
            <a:off x="5044000" y="3354450"/>
            <a:ext cx="3360375" cy="3332700"/>
          </a:xfrm>
          <a:prstGeom prst="rect">
            <a:avLst/>
          </a:prstGeom>
          <a:noFill/>
          <a:ln>
            <a:noFill/>
          </a:ln>
        </p:spPr>
      </p:pic>
      <p:sp>
        <p:nvSpPr>
          <p:cNvPr id="176" name="Google Shape;176;g5bb9042eba_0_29"/>
          <p:cNvSpPr txBox="1"/>
          <p:nvPr/>
        </p:nvSpPr>
        <p:spPr>
          <a:xfrm>
            <a:off x="5218050" y="2888550"/>
            <a:ext cx="2068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Feature Importance</a:t>
            </a:r>
            <a:endParaRPr b="1">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5d5028b4e1_0_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82" name="Google Shape;182;g5d5028b4e1_0_29"/>
          <p:cNvPicPr preferRelativeResize="0"/>
          <p:nvPr/>
        </p:nvPicPr>
        <p:blipFill>
          <a:blip r:embed="rId3">
            <a:alphaModFix/>
          </a:blip>
          <a:stretch>
            <a:fillRect/>
          </a:stretch>
        </p:blipFill>
        <p:spPr>
          <a:xfrm>
            <a:off x="119250" y="484425"/>
            <a:ext cx="4248900" cy="2726607"/>
          </a:xfrm>
          <a:prstGeom prst="rect">
            <a:avLst/>
          </a:prstGeom>
          <a:noFill/>
          <a:ln>
            <a:noFill/>
          </a:ln>
        </p:spPr>
      </p:pic>
      <p:pic>
        <p:nvPicPr>
          <p:cNvPr id="183" name="Google Shape;183;g5d5028b4e1_0_29"/>
          <p:cNvPicPr preferRelativeResize="0"/>
          <p:nvPr/>
        </p:nvPicPr>
        <p:blipFill>
          <a:blip r:embed="rId4">
            <a:alphaModFix/>
          </a:blip>
          <a:stretch>
            <a:fillRect/>
          </a:stretch>
        </p:blipFill>
        <p:spPr>
          <a:xfrm>
            <a:off x="5087600" y="856100"/>
            <a:ext cx="3858174" cy="2475879"/>
          </a:xfrm>
          <a:prstGeom prst="rect">
            <a:avLst/>
          </a:prstGeom>
          <a:noFill/>
          <a:ln>
            <a:noFill/>
          </a:ln>
        </p:spPr>
      </p:pic>
      <p:pic>
        <p:nvPicPr>
          <p:cNvPr id="184" name="Google Shape;184;g5d5028b4e1_0_29"/>
          <p:cNvPicPr preferRelativeResize="0"/>
          <p:nvPr/>
        </p:nvPicPr>
        <p:blipFill>
          <a:blip r:embed="rId5">
            <a:alphaModFix/>
          </a:blip>
          <a:stretch>
            <a:fillRect/>
          </a:stretch>
        </p:blipFill>
        <p:spPr>
          <a:xfrm>
            <a:off x="1864225" y="3539675"/>
            <a:ext cx="4248900" cy="2702108"/>
          </a:xfrm>
          <a:prstGeom prst="rect">
            <a:avLst/>
          </a:prstGeom>
          <a:noFill/>
          <a:ln>
            <a:noFill/>
          </a:ln>
        </p:spPr>
      </p:pic>
      <p:sp>
        <p:nvSpPr>
          <p:cNvPr id="185" name="Google Shape;185;g5d5028b4e1_0_29"/>
          <p:cNvSpPr txBox="1"/>
          <p:nvPr/>
        </p:nvSpPr>
        <p:spPr>
          <a:xfrm>
            <a:off x="242275" y="149075"/>
            <a:ext cx="42489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Partial Dependence Plots</a:t>
            </a:r>
            <a:endParaRPr b="1">
              <a:latin typeface="Source Sans Pro"/>
              <a:ea typeface="Source Sans Pro"/>
              <a:cs typeface="Source Sans Pro"/>
              <a:sym typeface="Source Sans Pro"/>
            </a:endParaRPr>
          </a:p>
        </p:txBody>
      </p:sp>
      <p:sp>
        <p:nvSpPr>
          <p:cNvPr id="186" name="Google Shape;186;g5d5028b4e1_0_29"/>
          <p:cNvSpPr txBox="1"/>
          <p:nvPr>
            <p:ph type="title"/>
          </p:nvPr>
        </p:nvSpPr>
        <p:spPr>
          <a:xfrm>
            <a:off x="6581900" y="3399700"/>
            <a:ext cx="2028000" cy="31122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Taking medicine for high blood pressure control and Cholesterol screen </a:t>
            </a:r>
            <a:r>
              <a:rPr lang="en" sz="1200">
                <a:solidFill>
                  <a:srgbClr val="000000"/>
                </a:solidFill>
              </a:rPr>
              <a:t>positively</a:t>
            </a:r>
            <a:r>
              <a:rPr lang="en" sz="1200">
                <a:solidFill>
                  <a:srgbClr val="000000"/>
                </a:solidFill>
              </a:rPr>
              <a:t> affect having cancer, while, having insurance negatively affect having cancer. </a:t>
            </a:r>
            <a:endParaRPr sz="1200">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g5d5028b4e1_0_3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92" name="Google Shape;192;g5d5028b4e1_0_36"/>
          <p:cNvPicPr preferRelativeResize="0"/>
          <p:nvPr/>
        </p:nvPicPr>
        <p:blipFill rotWithShape="1">
          <a:blip r:embed="rId3">
            <a:alphaModFix/>
          </a:blip>
          <a:srcRect b="0" l="0" r="0" t="11221"/>
          <a:stretch/>
        </p:blipFill>
        <p:spPr>
          <a:xfrm>
            <a:off x="391350" y="697450"/>
            <a:ext cx="6742750" cy="2715725"/>
          </a:xfrm>
          <a:prstGeom prst="rect">
            <a:avLst/>
          </a:prstGeom>
          <a:noFill/>
          <a:ln>
            <a:noFill/>
          </a:ln>
        </p:spPr>
      </p:pic>
      <p:sp>
        <p:nvSpPr>
          <p:cNvPr id="193" name="Google Shape;193;g5d5028b4e1_0_36"/>
          <p:cNvSpPr txBox="1"/>
          <p:nvPr/>
        </p:nvSpPr>
        <p:spPr>
          <a:xfrm>
            <a:off x="391350" y="260900"/>
            <a:ext cx="14349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Model 2 :GBM</a:t>
            </a:r>
            <a:endParaRPr b="1">
              <a:latin typeface="Source Sans Pro"/>
              <a:ea typeface="Source Sans Pro"/>
              <a:cs typeface="Source Sans Pro"/>
              <a:sym typeface="Source Sans Pro"/>
            </a:endParaRPr>
          </a:p>
        </p:txBody>
      </p:sp>
      <p:sp>
        <p:nvSpPr>
          <p:cNvPr id="194" name="Google Shape;194;g5d5028b4e1_0_36"/>
          <p:cNvSpPr txBox="1"/>
          <p:nvPr/>
        </p:nvSpPr>
        <p:spPr>
          <a:xfrm>
            <a:off x="652250" y="3969450"/>
            <a:ext cx="9690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Results</a:t>
            </a:r>
            <a:endParaRPr b="1">
              <a:latin typeface="Source Sans Pro"/>
              <a:ea typeface="Source Sans Pro"/>
              <a:cs typeface="Source Sans Pro"/>
              <a:sym typeface="Source Sans Pro"/>
            </a:endParaRPr>
          </a:p>
        </p:txBody>
      </p:sp>
      <p:pic>
        <p:nvPicPr>
          <p:cNvPr id="195" name="Google Shape;195;g5d5028b4e1_0_36"/>
          <p:cNvPicPr preferRelativeResize="0"/>
          <p:nvPr/>
        </p:nvPicPr>
        <p:blipFill>
          <a:blip r:embed="rId4">
            <a:alphaModFix/>
          </a:blip>
          <a:stretch>
            <a:fillRect/>
          </a:stretch>
        </p:blipFill>
        <p:spPr>
          <a:xfrm>
            <a:off x="391350" y="4460100"/>
            <a:ext cx="4616754" cy="187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5d5028b4e1_0_5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pSp>
        <p:nvGrpSpPr>
          <p:cNvPr id="201" name="Google Shape;201;g5d5028b4e1_0_51"/>
          <p:cNvGrpSpPr/>
          <p:nvPr/>
        </p:nvGrpSpPr>
        <p:grpSpPr>
          <a:xfrm>
            <a:off x="173001" y="617818"/>
            <a:ext cx="8690415" cy="2047943"/>
            <a:chOff x="104700" y="852411"/>
            <a:chExt cx="8314595" cy="1730851"/>
          </a:xfrm>
        </p:grpSpPr>
        <p:pic>
          <p:nvPicPr>
            <p:cNvPr id="202" name="Google Shape;202;g5d5028b4e1_0_51"/>
            <p:cNvPicPr preferRelativeResize="0"/>
            <p:nvPr/>
          </p:nvPicPr>
          <p:blipFill>
            <a:blip r:embed="rId3">
              <a:alphaModFix/>
            </a:blip>
            <a:stretch>
              <a:fillRect/>
            </a:stretch>
          </p:blipFill>
          <p:spPr>
            <a:xfrm>
              <a:off x="104700" y="872213"/>
              <a:ext cx="2338845" cy="1711050"/>
            </a:xfrm>
            <a:prstGeom prst="rect">
              <a:avLst/>
            </a:prstGeom>
            <a:noFill/>
            <a:ln>
              <a:noFill/>
            </a:ln>
          </p:spPr>
        </p:pic>
        <p:pic>
          <p:nvPicPr>
            <p:cNvPr id="203" name="Google Shape;203;g5d5028b4e1_0_51"/>
            <p:cNvPicPr preferRelativeResize="0"/>
            <p:nvPr/>
          </p:nvPicPr>
          <p:blipFill>
            <a:blip r:embed="rId4">
              <a:alphaModFix/>
            </a:blip>
            <a:stretch>
              <a:fillRect/>
            </a:stretch>
          </p:blipFill>
          <p:spPr>
            <a:xfrm>
              <a:off x="3210005" y="852411"/>
              <a:ext cx="2394225" cy="1711045"/>
            </a:xfrm>
            <a:prstGeom prst="rect">
              <a:avLst/>
            </a:prstGeom>
            <a:noFill/>
            <a:ln>
              <a:noFill/>
            </a:ln>
          </p:spPr>
        </p:pic>
        <p:pic>
          <p:nvPicPr>
            <p:cNvPr id="204" name="Google Shape;204;g5d5028b4e1_0_51"/>
            <p:cNvPicPr preferRelativeResize="0"/>
            <p:nvPr/>
          </p:nvPicPr>
          <p:blipFill>
            <a:blip r:embed="rId5">
              <a:alphaModFix/>
            </a:blip>
            <a:stretch>
              <a:fillRect/>
            </a:stretch>
          </p:blipFill>
          <p:spPr>
            <a:xfrm>
              <a:off x="6080450" y="872213"/>
              <a:ext cx="2338845" cy="1711050"/>
            </a:xfrm>
            <a:prstGeom prst="rect">
              <a:avLst/>
            </a:prstGeom>
            <a:noFill/>
            <a:ln>
              <a:noFill/>
            </a:ln>
          </p:spPr>
        </p:pic>
      </p:grpSp>
      <p:pic>
        <p:nvPicPr>
          <p:cNvPr id="205" name="Google Shape;205;g5d5028b4e1_0_51"/>
          <p:cNvPicPr preferRelativeResize="0"/>
          <p:nvPr/>
        </p:nvPicPr>
        <p:blipFill>
          <a:blip r:embed="rId6">
            <a:alphaModFix/>
          </a:blip>
          <a:stretch>
            <a:fillRect/>
          </a:stretch>
        </p:blipFill>
        <p:spPr>
          <a:xfrm>
            <a:off x="257975" y="3465575"/>
            <a:ext cx="3728124" cy="1393100"/>
          </a:xfrm>
          <a:prstGeom prst="rect">
            <a:avLst/>
          </a:prstGeom>
          <a:noFill/>
          <a:ln>
            <a:noFill/>
          </a:ln>
        </p:spPr>
      </p:pic>
      <p:sp>
        <p:nvSpPr>
          <p:cNvPr id="206" name="Google Shape;206;g5d5028b4e1_0_51"/>
          <p:cNvSpPr txBox="1"/>
          <p:nvPr/>
        </p:nvSpPr>
        <p:spPr>
          <a:xfrm>
            <a:off x="257975" y="2945250"/>
            <a:ext cx="2735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Slab"/>
                <a:ea typeface="Roboto Slab"/>
                <a:cs typeface="Roboto Slab"/>
                <a:sym typeface="Roboto Slab"/>
              </a:rPr>
              <a:t>Error Metrics</a:t>
            </a:r>
            <a:endParaRPr b="1">
              <a:latin typeface="Roboto Slab"/>
              <a:ea typeface="Roboto Slab"/>
              <a:cs typeface="Roboto Slab"/>
              <a:sym typeface="Roboto Slab"/>
            </a:endParaRPr>
          </a:p>
        </p:txBody>
      </p:sp>
      <p:sp>
        <p:nvSpPr>
          <p:cNvPr id="207" name="Google Shape;207;g5d5028b4e1_0_51"/>
          <p:cNvSpPr txBox="1"/>
          <p:nvPr/>
        </p:nvSpPr>
        <p:spPr>
          <a:xfrm>
            <a:off x="257975" y="279475"/>
            <a:ext cx="2207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Scatterplot</a:t>
            </a:r>
            <a:endParaRPr b="1">
              <a:latin typeface="Source Sans Pro"/>
              <a:ea typeface="Source Sans Pro"/>
              <a:cs typeface="Source Sans Pro"/>
              <a:sym typeface="Source Sans Pro"/>
            </a:endParaRPr>
          </a:p>
        </p:txBody>
      </p:sp>
      <p:pic>
        <p:nvPicPr>
          <p:cNvPr id="208" name="Google Shape;208;g5d5028b4e1_0_51"/>
          <p:cNvPicPr preferRelativeResize="0"/>
          <p:nvPr/>
        </p:nvPicPr>
        <p:blipFill rotWithShape="1">
          <a:blip r:embed="rId7">
            <a:alphaModFix/>
          </a:blip>
          <a:srcRect b="0" l="0" r="0" t="4906"/>
          <a:stretch/>
        </p:blipFill>
        <p:spPr>
          <a:xfrm>
            <a:off x="4873725" y="3210575"/>
            <a:ext cx="3728125" cy="3647432"/>
          </a:xfrm>
          <a:prstGeom prst="rect">
            <a:avLst/>
          </a:prstGeom>
          <a:noFill/>
          <a:ln>
            <a:noFill/>
          </a:ln>
        </p:spPr>
      </p:pic>
      <p:sp>
        <p:nvSpPr>
          <p:cNvPr id="209" name="Google Shape;209;g5d5028b4e1_0_51"/>
          <p:cNvSpPr txBox="1"/>
          <p:nvPr/>
        </p:nvSpPr>
        <p:spPr>
          <a:xfrm>
            <a:off x="5073625" y="2816300"/>
            <a:ext cx="28593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Feature Importance</a:t>
            </a:r>
            <a:endParaRPr b="1">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5d5028b4e1_0_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pSp>
        <p:nvGrpSpPr>
          <p:cNvPr id="215" name="Google Shape;215;g5d5028b4e1_0_62"/>
          <p:cNvGrpSpPr/>
          <p:nvPr/>
        </p:nvGrpSpPr>
        <p:grpSpPr>
          <a:xfrm>
            <a:off x="157377" y="414202"/>
            <a:ext cx="8880319" cy="6272318"/>
            <a:chOff x="392106" y="268236"/>
            <a:chExt cx="8365033" cy="5045301"/>
          </a:xfrm>
        </p:grpSpPr>
        <p:pic>
          <p:nvPicPr>
            <p:cNvPr id="216" name="Google Shape;216;g5d5028b4e1_0_62"/>
            <p:cNvPicPr preferRelativeResize="0"/>
            <p:nvPr/>
          </p:nvPicPr>
          <p:blipFill>
            <a:blip r:embed="rId3">
              <a:alphaModFix/>
            </a:blip>
            <a:stretch>
              <a:fillRect/>
            </a:stretch>
          </p:blipFill>
          <p:spPr>
            <a:xfrm>
              <a:off x="392106" y="268236"/>
              <a:ext cx="4136845" cy="2122197"/>
            </a:xfrm>
            <a:prstGeom prst="rect">
              <a:avLst/>
            </a:prstGeom>
            <a:noFill/>
            <a:ln>
              <a:noFill/>
            </a:ln>
          </p:spPr>
        </p:pic>
        <p:pic>
          <p:nvPicPr>
            <p:cNvPr id="217" name="Google Shape;217;g5d5028b4e1_0_62"/>
            <p:cNvPicPr preferRelativeResize="0"/>
            <p:nvPr/>
          </p:nvPicPr>
          <p:blipFill>
            <a:blip r:embed="rId4">
              <a:alphaModFix/>
            </a:blip>
            <a:stretch>
              <a:fillRect/>
            </a:stretch>
          </p:blipFill>
          <p:spPr>
            <a:xfrm>
              <a:off x="4516033" y="268236"/>
              <a:ext cx="4241106" cy="2200314"/>
            </a:xfrm>
            <a:prstGeom prst="rect">
              <a:avLst/>
            </a:prstGeom>
            <a:noFill/>
            <a:ln>
              <a:noFill/>
            </a:ln>
          </p:spPr>
        </p:pic>
        <p:pic>
          <p:nvPicPr>
            <p:cNvPr id="218" name="Google Shape;218;g5d5028b4e1_0_62"/>
            <p:cNvPicPr preferRelativeResize="0"/>
            <p:nvPr/>
          </p:nvPicPr>
          <p:blipFill>
            <a:blip r:embed="rId5">
              <a:alphaModFix/>
            </a:blip>
            <a:stretch>
              <a:fillRect/>
            </a:stretch>
          </p:blipFill>
          <p:spPr>
            <a:xfrm>
              <a:off x="1200050" y="2795437"/>
              <a:ext cx="4864700" cy="2518100"/>
            </a:xfrm>
            <a:prstGeom prst="rect">
              <a:avLst/>
            </a:prstGeom>
            <a:noFill/>
            <a:ln>
              <a:noFill/>
            </a:ln>
          </p:spPr>
        </p:pic>
      </p:grpSp>
      <p:sp>
        <p:nvSpPr>
          <p:cNvPr id="219" name="Google Shape;219;g5d5028b4e1_0_62"/>
          <p:cNvSpPr txBox="1"/>
          <p:nvPr/>
        </p:nvSpPr>
        <p:spPr>
          <a:xfrm>
            <a:off x="86000" y="150500"/>
            <a:ext cx="397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Partial Dependence Plot</a:t>
            </a:r>
            <a:endParaRPr b="1">
              <a:latin typeface="Source Sans Pro"/>
              <a:ea typeface="Source Sans Pro"/>
              <a:cs typeface="Source Sans Pro"/>
              <a:sym typeface="Source Sans Pro"/>
            </a:endParaRPr>
          </a:p>
        </p:txBody>
      </p:sp>
      <p:sp>
        <p:nvSpPr>
          <p:cNvPr id="220" name="Google Shape;220;g5d5028b4e1_0_62"/>
          <p:cNvSpPr txBox="1"/>
          <p:nvPr/>
        </p:nvSpPr>
        <p:spPr>
          <a:xfrm>
            <a:off x="6707500" y="3612125"/>
            <a:ext cx="1999500" cy="30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Slab"/>
                <a:ea typeface="Roboto Slab"/>
                <a:cs typeface="Roboto Slab"/>
                <a:sym typeface="Roboto Slab"/>
              </a:rPr>
              <a:t>BPMED: High Blood Pressure Control</a:t>
            </a:r>
            <a:endParaRPr>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CHOLSCREEN: Cholesterol Screening</a:t>
            </a:r>
            <a:endParaRPr>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ACCESS2: Lack Health Insurance</a:t>
            </a:r>
            <a:endParaRPr>
              <a:latin typeface="Roboto Slab"/>
              <a:ea typeface="Roboto Slab"/>
              <a:cs typeface="Roboto Slab"/>
              <a:sym typeface="Roboto Slab"/>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5d5028b4e1_0_7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26" name="Google Shape;226;g5d5028b4e1_0_73"/>
          <p:cNvPicPr preferRelativeResize="0"/>
          <p:nvPr/>
        </p:nvPicPr>
        <p:blipFill rotWithShape="1">
          <a:blip r:embed="rId3">
            <a:alphaModFix/>
          </a:blip>
          <a:srcRect b="0" l="0" r="0" t="19328"/>
          <a:stretch/>
        </p:blipFill>
        <p:spPr>
          <a:xfrm>
            <a:off x="291975" y="1010425"/>
            <a:ext cx="5233901" cy="1864750"/>
          </a:xfrm>
          <a:prstGeom prst="rect">
            <a:avLst/>
          </a:prstGeom>
          <a:noFill/>
          <a:ln>
            <a:noFill/>
          </a:ln>
        </p:spPr>
      </p:pic>
      <p:pic>
        <p:nvPicPr>
          <p:cNvPr id="227" name="Google Shape;227;g5d5028b4e1_0_73"/>
          <p:cNvPicPr preferRelativeResize="0"/>
          <p:nvPr/>
        </p:nvPicPr>
        <p:blipFill>
          <a:blip r:embed="rId4">
            <a:alphaModFix/>
          </a:blip>
          <a:stretch>
            <a:fillRect/>
          </a:stretch>
        </p:blipFill>
        <p:spPr>
          <a:xfrm>
            <a:off x="291975" y="2875175"/>
            <a:ext cx="5426600" cy="3346001"/>
          </a:xfrm>
          <a:prstGeom prst="rect">
            <a:avLst/>
          </a:prstGeom>
          <a:noFill/>
          <a:ln>
            <a:noFill/>
          </a:ln>
        </p:spPr>
      </p:pic>
      <p:sp>
        <p:nvSpPr>
          <p:cNvPr id="228" name="Google Shape;228;g5d5028b4e1_0_73"/>
          <p:cNvSpPr txBox="1"/>
          <p:nvPr/>
        </p:nvSpPr>
        <p:spPr>
          <a:xfrm>
            <a:off x="236475" y="365475"/>
            <a:ext cx="27303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Model 3: Neural Network</a:t>
            </a:r>
            <a:endParaRPr b="1">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5d5028b4e1_0_8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34" name="Google Shape;234;g5d5028b4e1_0_82"/>
          <p:cNvPicPr preferRelativeResize="0"/>
          <p:nvPr/>
        </p:nvPicPr>
        <p:blipFill>
          <a:blip r:embed="rId3">
            <a:alphaModFix/>
          </a:blip>
          <a:stretch>
            <a:fillRect/>
          </a:stretch>
        </p:blipFill>
        <p:spPr>
          <a:xfrm>
            <a:off x="290150" y="410125"/>
            <a:ext cx="6926801" cy="2810650"/>
          </a:xfrm>
          <a:prstGeom prst="rect">
            <a:avLst/>
          </a:prstGeom>
          <a:noFill/>
          <a:ln>
            <a:noFill/>
          </a:ln>
        </p:spPr>
      </p:pic>
      <p:pic>
        <p:nvPicPr>
          <p:cNvPr id="235" name="Google Shape;235;g5d5028b4e1_0_82"/>
          <p:cNvPicPr preferRelativeResize="0"/>
          <p:nvPr/>
        </p:nvPicPr>
        <p:blipFill>
          <a:blip r:embed="rId4">
            <a:alphaModFix/>
          </a:blip>
          <a:stretch>
            <a:fillRect/>
          </a:stretch>
        </p:blipFill>
        <p:spPr>
          <a:xfrm>
            <a:off x="290150" y="4097775"/>
            <a:ext cx="4847975" cy="1879825"/>
          </a:xfrm>
          <a:prstGeom prst="rect">
            <a:avLst/>
          </a:prstGeom>
          <a:noFill/>
          <a:ln>
            <a:noFill/>
          </a:ln>
        </p:spPr>
      </p:pic>
      <p:sp>
        <p:nvSpPr>
          <p:cNvPr id="236" name="Google Shape;236;g5d5028b4e1_0_82"/>
          <p:cNvSpPr txBox="1"/>
          <p:nvPr/>
        </p:nvSpPr>
        <p:spPr>
          <a:xfrm>
            <a:off x="429950" y="3753875"/>
            <a:ext cx="24078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Results</a:t>
            </a:r>
            <a:endParaRPr b="1">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g5d5028b4e1_0_99"/>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t>Agenda</a:t>
            </a:r>
            <a:endParaRPr b="0" sz="3200"/>
          </a:p>
        </p:txBody>
      </p:sp>
      <p:sp>
        <p:nvSpPr>
          <p:cNvPr id="60" name="Google Shape;60;g5d5028b4e1_0_99"/>
          <p:cNvSpPr txBox="1"/>
          <p:nvPr/>
        </p:nvSpPr>
        <p:spPr>
          <a:xfrm>
            <a:off x="1703000" y="2380200"/>
            <a:ext cx="4924800" cy="352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lab"/>
              <a:buChar char="❏"/>
            </a:pPr>
            <a:r>
              <a:rPr b="1" lang="en" sz="1800">
                <a:latin typeface="Roboto Slab"/>
                <a:ea typeface="Roboto Slab"/>
                <a:cs typeface="Roboto Slab"/>
                <a:sym typeface="Roboto Slab"/>
              </a:rPr>
              <a:t>Data  preprocessing</a:t>
            </a:r>
            <a:endParaRPr b="1" sz="1800">
              <a:latin typeface="Roboto Slab"/>
              <a:ea typeface="Roboto Slab"/>
              <a:cs typeface="Roboto Slab"/>
              <a:sym typeface="Roboto Slab"/>
            </a:endParaRPr>
          </a:p>
          <a:p>
            <a:pPr indent="0" lvl="0" marL="457200" rtl="0" algn="l">
              <a:spcBef>
                <a:spcPts val="0"/>
              </a:spcBef>
              <a:spcAft>
                <a:spcPts val="0"/>
              </a:spcAft>
              <a:buNone/>
            </a:pPr>
            <a:r>
              <a:t/>
            </a:r>
            <a:endParaRPr b="1"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b="1" lang="en" sz="1800">
                <a:latin typeface="Roboto Slab"/>
                <a:ea typeface="Roboto Slab"/>
                <a:cs typeface="Roboto Slab"/>
                <a:sym typeface="Roboto Slab"/>
              </a:rPr>
              <a:t>Fitting models</a:t>
            </a:r>
            <a:endParaRPr b="1" sz="1800">
              <a:latin typeface="Roboto Slab"/>
              <a:ea typeface="Roboto Slab"/>
              <a:cs typeface="Roboto Slab"/>
              <a:sym typeface="Roboto Slab"/>
            </a:endParaRPr>
          </a:p>
          <a:p>
            <a:pPr indent="0" lvl="0" marL="457200" rtl="0" algn="l">
              <a:spcBef>
                <a:spcPts val="0"/>
              </a:spcBef>
              <a:spcAft>
                <a:spcPts val="0"/>
              </a:spcAft>
              <a:buNone/>
            </a:pPr>
            <a:r>
              <a:t/>
            </a:r>
            <a:endParaRPr b="1"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b="1" lang="en" sz="1800">
                <a:latin typeface="Roboto Slab"/>
                <a:ea typeface="Roboto Slab"/>
                <a:cs typeface="Roboto Slab"/>
                <a:sym typeface="Roboto Slab"/>
              </a:rPr>
              <a:t>Models comparison</a:t>
            </a:r>
            <a:endParaRPr b="1" sz="1800">
              <a:latin typeface="Roboto Slab"/>
              <a:ea typeface="Roboto Slab"/>
              <a:cs typeface="Roboto Slab"/>
              <a:sym typeface="Roboto Slab"/>
            </a:endParaRPr>
          </a:p>
          <a:p>
            <a:pPr indent="0" lvl="0" marL="457200" rtl="0" algn="l">
              <a:spcBef>
                <a:spcPts val="0"/>
              </a:spcBef>
              <a:spcAft>
                <a:spcPts val="0"/>
              </a:spcAft>
              <a:buNone/>
            </a:pPr>
            <a:r>
              <a:t/>
            </a:r>
            <a:endParaRPr b="1"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b="1" lang="en" sz="1800">
                <a:latin typeface="Roboto Slab"/>
                <a:ea typeface="Roboto Slab"/>
                <a:cs typeface="Roboto Slab"/>
                <a:sym typeface="Roboto Slab"/>
              </a:rPr>
              <a:t>Dig into the best model</a:t>
            </a:r>
            <a:endParaRPr sz="24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g5bb9042eba_1_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42" name="Google Shape;242;g5bb9042eba_1_27"/>
          <p:cNvPicPr preferRelativeResize="0"/>
          <p:nvPr/>
        </p:nvPicPr>
        <p:blipFill>
          <a:blip r:embed="rId3">
            <a:alphaModFix/>
          </a:blip>
          <a:stretch>
            <a:fillRect/>
          </a:stretch>
        </p:blipFill>
        <p:spPr>
          <a:xfrm>
            <a:off x="322448" y="911975"/>
            <a:ext cx="2532348" cy="1809750"/>
          </a:xfrm>
          <a:prstGeom prst="rect">
            <a:avLst/>
          </a:prstGeom>
          <a:noFill/>
          <a:ln>
            <a:noFill/>
          </a:ln>
        </p:spPr>
      </p:pic>
      <p:pic>
        <p:nvPicPr>
          <p:cNvPr id="243" name="Google Shape;243;g5bb9042eba_1_27"/>
          <p:cNvPicPr preferRelativeResize="0"/>
          <p:nvPr/>
        </p:nvPicPr>
        <p:blipFill>
          <a:blip r:embed="rId4">
            <a:alphaModFix/>
          </a:blip>
          <a:stretch>
            <a:fillRect/>
          </a:stretch>
        </p:blipFill>
        <p:spPr>
          <a:xfrm>
            <a:off x="3172675" y="911974"/>
            <a:ext cx="2682724" cy="1917200"/>
          </a:xfrm>
          <a:prstGeom prst="rect">
            <a:avLst/>
          </a:prstGeom>
          <a:noFill/>
          <a:ln>
            <a:noFill/>
          </a:ln>
        </p:spPr>
      </p:pic>
      <p:pic>
        <p:nvPicPr>
          <p:cNvPr id="244" name="Google Shape;244;g5bb9042eba_1_27"/>
          <p:cNvPicPr preferRelativeResize="0"/>
          <p:nvPr/>
        </p:nvPicPr>
        <p:blipFill>
          <a:blip r:embed="rId5">
            <a:alphaModFix/>
          </a:blip>
          <a:stretch>
            <a:fillRect/>
          </a:stretch>
        </p:blipFill>
        <p:spPr>
          <a:xfrm>
            <a:off x="6022850" y="912000"/>
            <a:ext cx="2532300" cy="1809700"/>
          </a:xfrm>
          <a:prstGeom prst="rect">
            <a:avLst/>
          </a:prstGeom>
          <a:noFill/>
          <a:ln>
            <a:noFill/>
          </a:ln>
        </p:spPr>
      </p:pic>
      <p:pic>
        <p:nvPicPr>
          <p:cNvPr id="245" name="Google Shape;245;g5bb9042eba_1_27"/>
          <p:cNvPicPr preferRelativeResize="0"/>
          <p:nvPr/>
        </p:nvPicPr>
        <p:blipFill>
          <a:blip r:embed="rId6">
            <a:alphaModFix/>
          </a:blip>
          <a:stretch>
            <a:fillRect/>
          </a:stretch>
        </p:blipFill>
        <p:spPr>
          <a:xfrm>
            <a:off x="290150" y="3676074"/>
            <a:ext cx="5068744" cy="1809750"/>
          </a:xfrm>
          <a:prstGeom prst="rect">
            <a:avLst/>
          </a:prstGeom>
          <a:noFill/>
          <a:ln>
            <a:noFill/>
          </a:ln>
        </p:spPr>
      </p:pic>
      <p:sp>
        <p:nvSpPr>
          <p:cNvPr id="246" name="Google Shape;246;g5bb9042eba_1_27"/>
          <p:cNvSpPr txBox="1"/>
          <p:nvPr/>
        </p:nvSpPr>
        <p:spPr>
          <a:xfrm>
            <a:off x="214975" y="494475"/>
            <a:ext cx="25323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Scatterplot</a:t>
            </a:r>
            <a:endParaRPr b="1">
              <a:latin typeface="Source Sans Pro"/>
              <a:ea typeface="Source Sans Pro"/>
              <a:cs typeface="Source Sans Pro"/>
              <a:sym typeface="Source Sans Pro"/>
            </a:endParaRPr>
          </a:p>
        </p:txBody>
      </p:sp>
      <p:sp>
        <p:nvSpPr>
          <p:cNvPr id="247" name="Google Shape;247;g5bb9042eba_1_27"/>
          <p:cNvSpPr txBox="1"/>
          <p:nvPr/>
        </p:nvSpPr>
        <p:spPr>
          <a:xfrm>
            <a:off x="322475" y="3203275"/>
            <a:ext cx="25323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Error Metrics</a:t>
            </a:r>
            <a:endParaRPr b="1">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11"/>
          <p:cNvSpPr txBox="1"/>
          <p:nvPr>
            <p:ph type="title"/>
          </p:nvPr>
        </p:nvSpPr>
        <p:spPr>
          <a:xfrm>
            <a:off x="602650" y="271400"/>
            <a:ext cx="7571700" cy="52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t>Model Comparison</a:t>
            </a:r>
            <a:endParaRPr sz="3200"/>
          </a:p>
        </p:txBody>
      </p:sp>
      <p:sp>
        <p:nvSpPr>
          <p:cNvPr id="253" name="Google Shape;253;p1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54" name="Google Shape;254;p11"/>
          <p:cNvGrpSpPr/>
          <p:nvPr/>
        </p:nvGrpSpPr>
        <p:grpSpPr>
          <a:xfrm>
            <a:off x="2843675" y="1185438"/>
            <a:ext cx="2377350" cy="5394790"/>
            <a:chOff x="2647800" y="1141775"/>
            <a:chExt cx="2377350" cy="5394790"/>
          </a:xfrm>
        </p:grpSpPr>
        <p:pic>
          <p:nvPicPr>
            <p:cNvPr id="255" name="Google Shape;255;p11"/>
            <p:cNvPicPr preferRelativeResize="0"/>
            <p:nvPr/>
          </p:nvPicPr>
          <p:blipFill>
            <a:blip r:embed="rId3">
              <a:alphaModFix/>
            </a:blip>
            <a:stretch>
              <a:fillRect/>
            </a:stretch>
          </p:blipFill>
          <p:spPr>
            <a:xfrm>
              <a:off x="2694425" y="1141775"/>
              <a:ext cx="2330715" cy="1705100"/>
            </a:xfrm>
            <a:prstGeom prst="rect">
              <a:avLst/>
            </a:prstGeom>
            <a:noFill/>
            <a:ln>
              <a:noFill/>
            </a:ln>
          </p:spPr>
        </p:pic>
        <p:pic>
          <p:nvPicPr>
            <p:cNvPr id="256" name="Google Shape;256;p11"/>
            <p:cNvPicPr preferRelativeResize="0"/>
            <p:nvPr/>
          </p:nvPicPr>
          <p:blipFill>
            <a:blip r:embed="rId4">
              <a:alphaModFix/>
            </a:blip>
            <a:stretch>
              <a:fillRect/>
            </a:stretch>
          </p:blipFill>
          <p:spPr>
            <a:xfrm>
              <a:off x="2647800" y="2992742"/>
              <a:ext cx="2377350" cy="1698996"/>
            </a:xfrm>
            <a:prstGeom prst="rect">
              <a:avLst/>
            </a:prstGeom>
            <a:noFill/>
            <a:ln>
              <a:noFill/>
            </a:ln>
          </p:spPr>
        </p:pic>
        <p:pic>
          <p:nvPicPr>
            <p:cNvPr id="257" name="Google Shape;257;p11"/>
            <p:cNvPicPr preferRelativeResize="0"/>
            <p:nvPr/>
          </p:nvPicPr>
          <p:blipFill>
            <a:blip r:embed="rId5">
              <a:alphaModFix/>
            </a:blip>
            <a:stretch>
              <a:fillRect/>
            </a:stretch>
          </p:blipFill>
          <p:spPr>
            <a:xfrm>
              <a:off x="2694425" y="4870900"/>
              <a:ext cx="2330725" cy="1665665"/>
            </a:xfrm>
            <a:prstGeom prst="rect">
              <a:avLst/>
            </a:prstGeom>
            <a:noFill/>
            <a:ln>
              <a:noFill/>
            </a:ln>
          </p:spPr>
        </p:pic>
      </p:grpSp>
      <p:sp>
        <p:nvSpPr>
          <p:cNvPr id="258" name="Google Shape;258;p11"/>
          <p:cNvSpPr txBox="1"/>
          <p:nvPr/>
        </p:nvSpPr>
        <p:spPr>
          <a:xfrm>
            <a:off x="2937975" y="796400"/>
            <a:ext cx="2136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Slab"/>
                <a:ea typeface="Roboto Slab"/>
                <a:cs typeface="Roboto Slab"/>
                <a:sym typeface="Roboto Slab"/>
              </a:rPr>
              <a:t>Random Forest</a:t>
            </a:r>
            <a:endParaRPr b="1" sz="1800">
              <a:latin typeface="Roboto Slab"/>
              <a:ea typeface="Roboto Slab"/>
              <a:cs typeface="Roboto Slab"/>
              <a:sym typeface="Roboto Slab"/>
            </a:endParaRPr>
          </a:p>
        </p:txBody>
      </p:sp>
      <p:grpSp>
        <p:nvGrpSpPr>
          <p:cNvPr id="259" name="Google Shape;259;p11"/>
          <p:cNvGrpSpPr/>
          <p:nvPr/>
        </p:nvGrpSpPr>
        <p:grpSpPr>
          <a:xfrm>
            <a:off x="86599" y="1260253"/>
            <a:ext cx="2532300" cy="5245182"/>
            <a:chOff x="104693" y="508312"/>
            <a:chExt cx="2565134" cy="5743110"/>
          </a:xfrm>
        </p:grpSpPr>
        <p:pic>
          <p:nvPicPr>
            <p:cNvPr id="260" name="Google Shape;260;p11"/>
            <p:cNvPicPr preferRelativeResize="0"/>
            <p:nvPr/>
          </p:nvPicPr>
          <p:blipFill>
            <a:blip r:embed="rId6">
              <a:alphaModFix/>
            </a:blip>
            <a:stretch>
              <a:fillRect/>
            </a:stretch>
          </p:blipFill>
          <p:spPr>
            <a:xfrm>
              <a:off x="104700" y="508312"/>
              <a:ext cx="2338845" cy="1711050"/>
            </a:xfrm>
            <a:prstGeom prst="rect">
              <a:avLst/>
            </a:prstGeom>
            <a:noFill/>
            <a:ln>
              <a:noFill/>
            </a:ln>
          </p:spPr>
        </p:pic>
        <p:pic>
          <p:nvPicPr>
            <p:cNvPr id="261" name="Google Shape;261;p11"/>
            <p:cNvPicPr preferRelativeResize="0"/>
            <p:nvPr/>
          </p:nvPicPr>
          <p:blipFill>
            <a:blip r:embed="rId7">
              <a:alphaModFix/>
            </a:blip>
            <a:stretch>
              <a:fillRect/>
            </a:stretch>
          </p:blipFill>
          <p:spPr>
            <a:xfrm>
              <a:off x="104693" y="2436715"/>
              <a:ext cx="2565134" cy="1833201"/>
            </a:xfrm>
            <a:prstGeom prst="rect">
              <a:avLst/>
            </a:prstGeom>
            <a:noFill/>
            <a:ln>
              <a:noFill/>
            </a:ln>
          </p:spPr>
        </p:pic>
        <p:pic>
          <p:nvPicPr>
            <p:cNvPr id="262" name="Google Shape;262;p11"/>
            <p:cNvPicPr preferRelativeResize="0"/>
            <p:nvPr/>
          </p:nvPicPr>
          <p:blipFill>
            <a:blip r:embed="rId8">
              <a:alphaModFix/>
            </a:blip>
            <a:stretch>
              <a:fillRect/>
            </a:stretch>
          </p:blipFill>
          <p:spPr>
            <a:xfrm>
              <a:off x="104701" y="4540372"/>
              <a:ext cx="2338845" cy="1711050"/>
            </a:xfrm>
            <a:prstGeom prst="rect">
              <a:avLst/>
            </a:prstGeom>
            <a:noFill/>
            <a:ln>
              <a:noFill/>
            </a:ln>
          </p:spPr>
        </p:pic>
      </p:grpSp>
      <p:sp>
        <p:nvSpPr>
          <p:cNvPr id="263" name="Google Shape;263;p11"/>
          <p:cNvSpPr txBox="1"/>
          <p:nvPr/>
        </p:nvSpPr>
        <p:spPr>
          <a:xfrm>
            <a:off x="357950" y="911950"/>
            <a:ext cx="1805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GBM</a:t>
            </a:r>
            <a:endParaRPr b="1" sz="1800">
              <a:latin typeface="Source Sans Pro"/>
              <a:ea typeface="Source Sans Pro"/>
              <a:cs typeface="Source Sans Pro"/>
              <a:sym typeface="Source Sans Pro"/>
            </a:endParaRPr>
          </a:p>
        </p:txBody>
      </p:sp>
      <p:sp>
        <p:nvSpPr>
          <p:cNvPr id="264" name="Google Shape;264;p11"/>
          <p:cNvSpPr txBox="1"/>
          <p:nvPr/>
        </p:nvSpPr>
        <p:spPr>
          <a:xfrm>
            <a:off x="5723100" y="796400"/>
            <a:ext cx="2136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Slab"/>
                <a:ea typeface="Roboto Slab"/>
                <a:cs typeface="Roboto Slab"/>
                <a:sym typeface="Roboto Slab"/>
              </a:rPr>
              <a:t>Neural Network</a:t>
            </a:r>
            <a:endParaRPr b="1" sz="1800">
              <a:latin typeface="Roboto Slab"/>
              <a:ea typeface="Roboto Slab"/>
              <a:cs typeface="Roboto Slab"/>
              <a:sym typeface="Roboto Slab"/>
            </a:endParaRPr>
          </a:p>
        </p:txBody>
      </p:sp>
      <p:pic>
        <p:nvPicPr>
          <p:cNvPr id="265" name="Google Shape;265;p11"/>
          <p:cNvPicPr preferRelativeResize="0"/>
          <p:nvPr/>
        </p:nvPicPr>
        <p:blipFill>
          <a:blip r:embed="rId9">
            <a:alphaModFix/>
          </a:blip>
          <a:stretch>
            <a:fillRect/>
          </a:stretch>
        </p:blipFill>
        <p:spPr>
          <a:xfrm>
            <a:off x="5617325" y="1215013"/>
            <a:ext cx="2348450" cy="1678326"/>
          </a:xfrm>
          <a:prstGeom prst="rect">
            <a:avLst/>
          </a:prstGeom>
          <a:noFill/>
          <a:ln>
            <a:noFill/>
          </a:ln>
        </p:spPr>
      </p:pic>
      <p:pic>
        <p:nvPicPr>
          <p:cNvPr id="266" name="Google Shape;266;p11"/>
          <p:cNvPicPr preferRelativeResize="0"/>
          <p:nvPr/>
        </p:nvPicPr>
        <p:blipFill>
          <a:blip r:embed="rId10">
            <a:alphaModFix/>
          </a:blip>
          <a:stretch>
            <a:fillRect/>
          </a:stretch>
        </p:blipFill>
        <p:spPr>
          <a:xfrm>
            <a:off x="5622549" y="3037085"/>
            <a:ext cx="2136900" cy="1527141"/>
          </a:xfrm>
          <a:prstGeom prst="rect">
            <a:avLst/>
          </a:prstGeom>
          <a:noFill/>
          <a:ln>
            <a:noFill/>
          </a:ln>
        </p:spPr>
      </p:pic>
      <p:pic>
        <p:nvPicPr>
          <p:cNvPr id="267" name="Google Shape;267;p11"/>
          <p:cNvPicPr preferRelativeResize="0"/>
          <p:nvPr/>
        </p:nvPicPr>
        <p:blipFill>
          <a:blip r:embed="rId11">
            <a:alphaModFix/>
          </a:blip>
          <a:stretch>
            <a:fillRect/>
          </a:stretch>
        </p:blipFill>
        <p:spPr>
          <a:xfrm>
            <a:off x="5622550" y="4806460"/>
            <a:ext cx="2377350" cy="16989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g5bb9042eba_1_5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73" name="Google Shape;273;g5bb9042eba_1_55"/>
          <p:cNvPicPr preferRelativeResize="0"/>
          <p:nvPr/>
        </p:nvPicPr>
        <p:blipFill>
          <a:blip r:embed="rId3">
            <a:alphaModFix/>
          </a:blip>
          <a:stretch>
            <a:fillRect/>
          </a:stretch>
        </p:blipFill>
        <p:spPr>
          <a:xfrm>
            <a:off x="145125" y="852475"/>
            <a:ext cx="3962900" cy="1480825"/>
          </a:xfrm>
          <a:prstGeom prst="rect">
            <a:avLst/>
          </a:prstGeom>
          <a:noFill/>
          <a:ln>
            <a:noFill/>
          </a:ln>
        </p:spPr>
      </p:pic>
      <p:pic>
        <p:nvPicPr>
          <p:cNvPr id="274" name="Google Shape;274;g5bb9042eba_1_55"/>
          <p:cNvPicPr preferRelativeResize="0"/>
          <p:nvPr/>
        </p:nvPicPr>
        <p:blipFill>
          <a:blip r:embed="rId4">
            <a:alphaModFix/>
          </a:blip>
          <a:stretch>
            <a:fillRect/>
          </a:stretch>
        </p:blipFill>
        <p:spPr>
          <a:xfrm>
            <a:off x="4990175" y="943575"/>
            <a:ext cx="3962907" cy="1556625"/>
          </a:xfrm>
          <a:prstGeom prst="rect">
            <a:avLst/>
          </a:prstGeom>
          <a:noFill/>
          <a:ln>
            <a:noFill/>
          </a:ln>
        </p:spPr>
      </p:pic>
      <p:sp>
        <p:nvSpPr>
          <p:cNvPr id="275" name="Google Shape;275;g5bb9042eba_1_55"/>
          <p:cNvSpPr txBox="1"/>
          <p:nvPr/>
        </p:nvSpPr>
        <p:spPr>
          <a:xfrm>
            <a:off x="145125" y="335625"/>
            <a:ext cx="2735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Slab"/>
                <a:ea typeface="Roboto Slab"/>
                <a:cs typeface="Roboto Slab"/>
                <a:sym typeface="Roboto Slab"/>
              </a:rPr>
              <a:t>GBM -  Error Metrics</a:t>
            </a:r>
            <a:endParaRPr b="1" sz="1800">
              <a:latin typeface="Roboto Slab"/>
              <a:ea typeface="Roboto Slab"/>
              <a:cs typeface="Roboto Slab"/>
              <a:sym typeface="Roboto Slab"/>
            </a:endParaRPr>
          </a:p>
        </p:txBody>
      </p:sp>
      <p:sp>
        <p:nvSpPr>
          <p:cNvPr id="276" name="Google Shape;276;g5bb9042eba_1_55"/>
          <p:cNvSpPr txBox="1"/>
          <p:nvPr/>
        </p:nvSpPr>
        <p:spPr>
          <a:xfrm>
            <a:off x="3143375" y="5627525"/>
            <a:ext cx="39630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rgbClr val="E69138"/>
                </a:highlight>
                <a:latin typeface="Roboto Slab"/>
                <a:ea typeface="Roboto Slab"/>
                <a:cs typeface="Roboto Slab"/>
                <a:sym typeface="Roboto Slab"/>
              </a:rPr>
              <a:t>Best Model - GBM</a:t>
            </a:r>
            <a:endParaRPr b="1" sz="2400">
              <a:highlight>
                <a:srgbClr val="E69138"/>
              </a:highlight>
              <a:latin typeface="Roboto Slab"/>
              <a:ea typeface="Roboto Slab"/>
              <a:cs typeface="Roboto Slab"/>
              <a:sym typeface="Roboto Slab"/>
            </a:endParaRPr>
          </a:p>
        </p:txBody>
      </p:sp>
      <p:sp>
        <p:nvSpPr>
          <p:cNvPr id="277" name="Google Shape;277;g5bb9042eba_1_55"/>
          <p:cNvSpPr txBox="1"/>
          <p:nvPr/>
        </p:nvSpPr>
        <p:spPr>
          <a:xfrm>
            <a:off x="5525675" y="335625"/>
            <a:ext cx="33183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Random Forest - Error Metrics</a:t>
            </a:r>
            <a:endParaRPr b="1" sz="1800">
              <a:latin typeface="Source Sans Pro"/>
              <a:ea typeface="Source Sans Pro"/>
              <a:cs typeface="Source Sans Pro"/>
              <a:sym typeface="Source Sans Pro"/>
            </a:endParaRPr>
          </a:p>
        </p:txBody>
      </p:sp>
      <p:pic>
        <p:nvPicPr>
          <p:cNvPr id="278" name="Google Shape;278;g5bb9042eba_1_55"/>
          <p:cNvPicPr preferRelativeResize="0"/>
          <p:nvPr/>
        </p:nvPicPr>
        <p:blipFill>
          <a:blip r:embed="rId5">
            <a:alphaModFix/>
          </a:blip>
          <a:stretch>
            <a:fillRect/>
          </a:stretch>
        </p:blipFill>
        <p:spPr>
          <a:xfrm>
            <a:off x="2037625" y="3249462"/>
            <a:ext cx="5068744" cy="1809750"/>
          </a:xfrm>
          <a:prstGeom prst="rect">
            <a:avLst/>
          </a:prstGeom>
          <a:noFill/>
          <a:ln>
            <a:noFill/>
          </a:ln>
        </p:spPr>
      </p:pic>
      <p:sp>
        <p:nvSpPr>
          <p:cNvPr id="279" name="Google Shape;279;g5bb9042eba_1_55"/>
          <p:cNvSpPr txBox="1"/>
          <p:nvPr/>
        </p:nvSpPr>
        <p:spPr>
          <a:xfrm>
            <a:off x="2321825" y="2759838"/>
            <a:ext cx="37191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Neural Networks - </a:t>
            </a:r>
            <a:r>
              <a:rPr b="1" lang="en" sz="1800">
                <a:latin typeface="Source Sans Pro"/>
                <a:ea typeface="Source Sans Pro"/>
                <a:cs typeface="Source Sans Pro"/>
                <a:sym typeface="Source Sans Pro"/>
              </a:rPr>
              <a:t>Error Metrics</a:t>
            </a:r>
            <a:endParaRPr b="1" sz="18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g5bb862a924_1_13"/>
          <p:cNvSpPr txBox="1"/>
          <p:nvPr>
            <p:ph type="title"/>
          </p:nvPr>
        </p:nvSpPr>
        <p:spPr>
          <a:xfrm>
            <a:off x="2853000" y="330625"/>
            <a:ext cx="3438000" cy="4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and Interpretation</a:t>
            </a:r>
            <a:endParaRPr/>
          </a:p>
        </p:txBody>
      </p:sp>
      <p:sp>
        <p:nvSpPr>
          <p:cNvPr id="285" name="Google Shape;285;g5bb862a924_1_1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86" name="Google Shape;286;g5bb862a924_1_13"/>
          <p:cNvSpPr txBox="1"/>
          <p:nvPr/>
        </p:nvSpPr>
        <p:spPr>
          <a:xfrm>
            <a:off x="405150" y="883175"/>
            <a:ext cx="8407200" cy="1418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chemeClr val="dk1"/>
                </a:solidFill>
                <a:latin typeface="Roboto Slab"/>
                <a:ea typeface="Roboto Slab"/>
                <a:cs typeface="Roboto Slab"/>
                <a:sym typeface="Roboto Slab"/>
              </a:rPr>
              <a:t>1. The combination of LPA and Obesity is the least important feature.</a:t>
            </a:r>
            <a:endParaRPr b="1">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latin typeface="Roboto Slab"/>
                <a:ea typeface="Roboto Slab"/>
                <a:cs typeface="Roboto Slab"/>
                <a:sym typeface="Roboto Slab"/>
              </a:rPr>
              <a:t>People who never do physical activity in leisure time and have obesity do not have any impact on predicting cancer in the population..</a:t>
            </a:r>
            <a:endParaRPr>
              <a:solidFill>
                <a:schemeClr val="dk1"/>
              </a:solidFill>
              <a:latin typeface="Roboto Slab"/>
              <a:ea typeface="Roboto Slab"/>
              <a:cs typeface="Roboto Slab"/>
              <a:sym typeface="Roboto Slab"/>
            </a:endParaRPr>
          </a:p>
        </p:txBody>
      </p:sp>
      <p:sp>
        <p:nvSpPr>
          <p:cNvPr id="287" name="Google Shape;287;g5bb862a924_1_13"/>
          <p:cNvSpPr txBox="1"/>
          <p:nvPr/>
        </p:nvSpPr>
        <p:spPr>
          <a:xfrm>
            <a:off x="405150" y="2367525"/>
            <a:ext cx="8407200" cy="1856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chemeClr val="dk1"/>
                </a:solidFill>
                <a:latin typeface="Roboto Slab"/>
                <a:ea typeface="Roboto Slab"/>
                <a:cs typeface="Roboto Slab"/>
                <a:sym typeface="Roboto Slab"/>
              </a:rPr>
              <a:t>2. The combination of CoreM and CoreW and the risk score of CSmoking are ranked 8th and 9th.</a:t>
            </a:r>
            <a:endParaRPr b="1">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latin typeface="Roboto Slab"/>
                <a:ea typeface="Roboto Slab"/>
                <a:cs typeface="Roboto Slab"/>
                <a:sym typeface="Roboto Slab"/>
              </a:rPr>
              <a:t>The clinical preventive services and smoking have influence on preventing and causing cancer in both the male and the female aged more than 65. But compared to that of the top four important feature, the influence of clinical preventive services and smoking are still light.</a:t>
            </a:r>
            <a:endParaRPr>
              <a:solidFill>
                <a:schemeClr val="dk1"/>
              </a:solidFill>
              <a:latin typeface="Roboto Slab"/>
              <a:ea typeface="Roboto Slab"/>
              <a:cs typeface="Roboto Slab"/>
              <a:sym typeface="Roboto Slab"/>
            </a:endParaRPr>
          </a:p>
        </p:txBody>
      </p:sp>
      <p:sp>
        <p:nvSpPr>
          <p:cNvPr id="288" name="Google Shape;288;g5bb862a924_1_13"/>
          <p:cNvSpPr txBox="1"/>
          <p:nvPr/>
        </p:nvSpPr>
        <p:spPr>
          <a:xfrm>
            <a:off x="405150" y="4289275"/>
            <a:ext cx="8407200" cy="2108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chemeClr val="dk1"/>
                </a:solidFill>
                <a:latin typeface="Roboto Slab"/>
                <a:ea typeface="Roboto Slab"/>
                <a:cs typeface="Roboto Slab"/>
                <a:sym typeface="Roboto Slab"/>
              </a:rPr>
              <a:t>3. Taking medicine for high blood pressure control, taking cholesterol screening, lack of health insurance and using mammography are the top four important feature.</a:t>
            </a:r>
            <a:endParaRPr b="1">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latin typeface="Roboto Slab"/>
                <a:ea typeface="Roboto Slab"/>
                <a:cs typeface="Roboto Slab"/>
                <a:sym typeface="Roboto Slab"/>
              </a:rPr>
              <a:t>Controlling high blood pressure, taking cholesterol screening and using mammography strongly contribute to increasing a person's risk of cancer. But people do not own health insurance does not influence predicting cancer.</a:t>
            </a:r>
            <a:endParaRPr>
              <a:solidFill>
                <a:schemeClr val="dk1"/>
              </a:solidFill>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5bb862ab86_0_0"/>
          <p:cNvSpPr txBox="1"/>
          <p:nvPr>
            <p:ph type="title"/>
          </p:nvPr>
        </p:nvSpPr>
        <p:spPr>
          <a:xfrm>
            <a:off x="786150" y="410825"/>
            <a:ext cx="6200700" cy="7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can improve the  GBM Model ?</a:t>
            </a:r>
            <a:endParaRPr/>
          </a:p>
        </p:txBody>
      </p:sp>
      <p:sp>
        <p:nvSpPr>
          <p:cNvPr id="294" name="Google Shape;294;g5bb862ab86_0_0"/>
          <p:cNvSpPr txBox="1"/>
          <p:nvPr>
            <p:ph idx="1" type="body"/>
          </p:nvPr>
        </p:nvSpPr>
        <p:spPr>
          <a:xfrm>
            <a:off x="786100" y="2133600"/>
            <a:ext cx="7618200" cy="22821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Remove the least three important features DENTAL_CrudePrev, LPA_CrudePrev and LPA and OBESITY, and there are 13 variables, one interaction item and one risk score variable for the new model to predict the percentage of cancer.</a:t>
            </a:r>
            <a:endParaRPr sz="1400">
              <a:solidFill>
                <a:schemeClr val="dk1"/>
              </a:solidFill>
              <a:latin typeface="Roboto Slab"/>
              <a:ea typeface="Roboto Slab"/>
              <a:cs typeface="Roboto Slab"/>
              <a:sym typeface="Roboto Slab"/>
            </a:endParaRPr>
          </a:p>
          <a:p>
            <a:pPr indent="0" lvl="0" marL="457200" rtl="0" algn="l">
              <a:lnSpc>
                <a:spcPct val="200000"/>
              </a:lnSpc>
              <a:spcBef>
                <a:spcPts val="0"/>
              </a:spcBef>
              <a:spcAft>
                <a:spcPts val="0"/>
              </a:spcAft>
              <a:buNone/>
            </a:pPr>
            <a:r>
              <a:t/>
            </a:r>
            <a:endParaRPr sz="1400">
              <a:solidFill>
                <a:schemeClr val="dk1"/>
              </a:solidFill>
              <a:latin typeface="Roboto Slab"/>
              <a:ea typeface="Roboto Slab"/>
              <a:cs typeface="Roboto Slab"/>
              <a:sym typeface="Roboto Slab"/>
            </a:endParaRPr>
          </a:p>
          <a:p>
            <a:pPr indent="-317500" lvl="0" marL="457200" rtl="0" algn="l">
              <a:lnSpc>
                <a:spcPct val="20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Looking for data about specific medicine types people are taking; medical tests results; and binary data for similar variables can </a:t>
            </a:r>
            <a:r>
              <a:rPr lang="en" sz="1400">
                <a:solidFill>
                  <a:schemeClr val="dk1"/>
                </a:solidFill>
                <a:latin typeface="Roboto Slab"/>
                <a:ea typeface="Roboto Slab"/>
                <a:cs typeface="Roboto Slab"/>
                <a:sym typeface="Roboto Slab"/>
              </a:rPr>
              <a:t>definitely</a:t>
            </a:r>
            <a:r>
              <a:rPr lang="en" sz="1400">
                <a:solidFill>
                  <a:schemeClr val="dk1"/>
                </a:solidFill>
                <a:latin typeface="Roboto Slab"/>
                <a:ea typeface="Roboto Slab"/>
                <a:cs typeface="Roboto Slab"/>
                <a:sym typeface="Roboto Slab"/>
              </a:rPr>
              <a:t> improve our models.</a:t>
            </a:r>
            <a:endParaRPr sz="1400">
              <a:solidFill>
                <a:schemeClr val="dk1"/>
              </a:solidFill>
              <a:latin typeface="Roboto Slab"/>
              <a:ea typeface="Roboto Slab"/>
              <a:cs typeface="Roboto Slab"/>
              <a:sym typeface="Roboto Slab"/>
            </a:endParaRPr>
          </a:p>
        </p:txBody>
      </p:sp>
      <p:sp>
        <p:nvSpPr>
          <p:cNvPr id="295" name="Google Shape;295;g5bb862ab86_0_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5d5028b4e1_0_11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3200"/>
              <a:t>Evidence supporting our model?</a:t>
            </a:r>
            <a:endParaRPr/>
          </a:p>
        </p:txBody>
      </p:sp>
      <p:sp>
        <p:nvSpPr>
          <p:cNvPr id="301" name="Google Shape;301;g5d5028b4e1_0_111"/>
          <p:cNvSpPr txBox="1"/>
          <p:nvPr>
            <p:ph idx="2" type="body"/>
          </p:nvPr>
        </p:nvSpPr>
        <p:spPr>
          <a:xfrm>
            <a:off x="4682650" y="1600200"/>
            <a:ext cx="3675300" cy="363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100" u="sng">
                <a:solidFill>
                  <a:schemeClr val="hlink"/>
                </a:solidFill>
                <a:latin typeface="Arial"/>
                <a:ea typeface="Arial"/>
                <a:cs typeface="Arial"/>
                <a:sym typeface="Arial"/>
                <a:hlinkClick r:id="rId3"/>
              </a:rPr>
              <a:t>https://www.bmj.com/company/newsroom/certain-blood-pressure-drugs-linked-to-increased-risk-of-lung-cancer/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100" u="sng">
                <a:solidFill>
                  <a:schemeClr val="hlink"/>
                </a:solidFill>
                <a:latin typeface="Arial"/>
                <a:ea typeface="Arial"/>
                <a:cs typeface="Arial"/>
                <a:sym typeface="Arial"/>
                <a:hlinkClick r:id="rId4"/>
              </a:rPr>
              <a:t>https://www.reuters.com/article/us-health-bloodpressure-fda/new-cancer-causing-toxin-found-in-recalled-blood-pressure-pills-idUSKCN1QI4XF</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100" u="sng">
                <a:solidFill>
                  <a:schemeClr val="hlink"/>
                </a:solidFill>
                <a:latin typeface="Arial"/>
                <a:ea typeface="Arial"/>
                <a:cs typeface="Arial"/>
                <a:sym typeface="Arial"/>
                <a:hlinkClick r:id="rId5"/>
              </a:rPr>
              <a:t>https://www.northwell.edu/cardiology/news/blood-pressure-medication-may-cause-cancer</a:t>
            </a:r>
            <a:endParaRPr/>
          </a:p>
        </p:txBody>
      </p:sp>
      <p:sp>
        <p:nvSpPr>
          <p:cNvPr id="302" name="Google Shape;302;g5d5028b4e1_0_1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03" name="Google Shape;303;g5d5028b4e1_0_111"/>
          <p:cNvPicPr preferRelativeResize="0"/>
          <p:nvPr/>
        </p:nvPicPr>
        <p:blipFill>
          <a:blip r:embed="rId6">
            <a:alphaModFix/>
          </a:blip>
          <a:stretch>
            <a:fillRect/>
          </a:stretch>
        </p:blipFill>
        <p:spPr>
          <a:xfrm>
            <a:off x="786126" y="1725876"/>
            <a:ext cx="3675300" cy="1029081"/>
          </a:xfrm>
          <a:prstGeom prst="rect">
            <a:avLst/>
          </a:prstGeom>
          <a:noFill/>
          <a:ln>
            <a:noFill/>
          </a:ln>
        </p:spPr>
      </p:pic>
      <p:pic>
        <p:nvPicPr>
          <p:cNvPr id="304" name="Google Shape;304;g5d5028b4e1_0_111"/>
          <p:cNvPicPr preferRelativeResize="0"/>
          <p:nvPr/>
        </p:nvPicPr>
        <p:blipFill>
          <a:blip r:embed="rId7">
            <a:alphaModFix/>
          </a:blip>
          <a:stretch>
            <a:fillRect/>
          </a:stretch>
        </p:blipFill>
        <p:spPr>
          <a:xfrm>
            <a:off x="786125" y="3133102"/>
            <a:ext cx="3675301" cy="766394"/>
          </a:xfrm>
          <a:prstGeom prst="rect">
            <a:avLst/>
          </a:prstGeom>
          <a:noFill/>
          <a:ln>
            <a:noFill/>
          </a:ln>
        </p:spPr>
      </p:pic>
      <p:pic>
        <p:nvPicPr>
          <p:cNvPr id="305" name="Google Shape;305;g5d5028b4e1_0_111"/>
          <p:cNvPicPr preferRelativeResize="0"/>
          <p:nvPr/>
        </p:nvPicPr>
        <p:blipFill>
          <a:blip r:embed="rId8">
            <a:alphaModFix/>
          </a:blip>
          <a:stretch>
            <a:fillRect/>
          </a:stretch>
        </p:blipFill>
        <p:spPr>
          <a:xfrm>
            <a:off x="786125" y="4119900"/>
            <a:ext cx="5359680" cy="525000"/>
          </a:xfrm>
          <a:prstGeom prst="rect">
            <a:avLst/>
          </a:prstGeom>
          <a:noFill/>
          <a:ln>
            <a:noFill/>
          </a:ln>
        </p:spPr>
      </p:pic>
      <p:sp>
        <p:nvSpPr>
          <p:cNvPr id="306" name="Google Shape;306;g5d5028b4e1_0_111"/>
          <p:cNvSpPr txBox="1"/>
          <p:nvPr/>
        </p:nvSpPr>
        <p:spPr>
          <a:xfrm>
            <a:off x="966575" y="5510025"/>
            <a:ext cx="6950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Researches indicate that our model prediction is  probably on the right  direction!</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4"/>
          <p:cNvSpPr txBox="1"/>
          <p:nvPr>
            <p:ph idx="4294967295" type="ctrTitle"/>
          </p:nvPr>
        </p:nvSpPr>
        <p:spPr>
          <a:xfrm>
            <a:off x="685800" y="587123"/>
            <a:ext cx="7772400" cy="1546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91EA"/>
              </a:buClr>
              <a:buSzPts val="2000"/>
              <a:buFont typeface="Roboto Slab"/>
              <a:buNone/>
            </a:pPr>
            <a:r>
              <a:rPr b="1" i="0" lang="en" sz="6000" u="none" cap="none" strike="noStrike">
                <a:solidFill>
                  <a:srgbClr val="0091EA"/>
                </a:solidFill>
                <a:latin typeface="Roboto Slab"/>
                <a:ea typeface="Roboto Slab"/>
                <a:cs typeface="Roboto Slab"/>
                <a:sym typeface="Roboto Slab"/>
              </a:rPr>
              <a:t>Thank</a:t>
            </a:r>
            <a:r>
              <a:rPr b="1" lang="en" sz="6000"/>
              <a:t> You</a:t>
            </a:r>
            <a:r>
              <a:rPr b="1" i="0" lang="en" sz="6000" u="none" cap="none" strike="noStrike">
                <a:solidFill>
                  <a:srgbClr val="0091EA"/>
                </a:solidFill>
                <a:latin typeface="Roboto Slab"/>
                <a:ea typeface="Roboto Slab"/>
                <a:cs typeface="Roboto Slab"/>
                <a:sym typeface="Roboto Slab"/>
              </a:rPr>
              <a:t>!</a:t>
            </a:r>
            <a:endParaRPr b="1" i="0" sz="6000" u="none" cap="none" strike="noStrike">
              <a:solidFill>
                <a:srgbClr val="0091EA"/>
              </a:solidFill>
              <a:latin typeface="Roboto Slab"/>
              <a:ea typeface="Roboto Slab"/>
              <a:cs typeface="Roboto Slab"/>
              <a:sym typeface="Roboto Slab"/>
            </a:endParaRPr>
          </a:p>
        </p:txBody>
      </p:sp>
      <p:sp>
        <p:nvSpPr>
          <p:cNvPr id="312" name="Google Shape;312;p14"/>
          <p:cNvSpPr txBox="1"/>
          <p:nvPr>
            <p:ph idx="4294967295" type="subTitle"/>
          </p:nvPr>
        </p:nvSpPr>
        <p:spPr>
          <a:xfrm>
            <a:off x="685800" y="2186550"/>
            <a:ext cx="6593700" cy="104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CFD8DC"/>
              </a:buClr>
              <a:buSzPts val="3000"/>
              <a:buFont typeface="Source Sans Pro"/>
              <a:buNone/>
            </a:pPr>
            <a:r>
              <a:rPr b="1" i="0" lang="en" sz="3600" u="none" cap="none" strike="noStrike">
                <a:solidFill>
                  <a:srgbClr val="263238"/>
                </a:solidFill>
                <a:latin typeface="Source Sans Pro"/>
                <a:ea typeface="Source Sans Pro"/>
                <a:cs typeface="Source Sans Pro"/>
                <a:sym typeface="Source Sans Pro"/>
              </a:rPr>
              <a:t>Any questions?</a:t>
            </a:r>
            <a:endParaRPr b="1" i="0" sz="3600" u="none" cap="none" strike="noStrike">
              <a:solidFill>
                <a:srgbClr val="263238"/>
              </a:solidFill>
              <a:latin typeface="Source Sans Pro"/>
              <a:ea typeface="Source Sans Pro"/>
              <a:cs typeface="Source Sans Pro"/>
              <a:sym typeface="Source Sans Pro"/>
            </a:endParaRPr>
          </a:p>
        </p:txBody>
      </p:sp>
      <p:sp>
        <p:nvSpPr>
          <p:cNvPr id="313" name="Google Shape;313;p1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2"/>
          <p:cNvSpPr txBox="1"/>
          <p:nvPr>
            <p:ph type="title"/>
          </p:nvPr>
        </p:nvSpPr>
        <p:spPr>
          <a:xfrm>
            <a:off x="115250" y="75375"/>
            <a:ext cx="7571700" cy="52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t>Data Wrangling </a:t>
            </a:r>
            <a:endParaRPr sz="3200"/>
          </a:p>
        </p:txBody>
      </p:sp>
      <p:sp>
        <p:nvSpPr>
          <p:cNvPr id="66" name="Google Shape;66;p2"/>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7" name="Google Shape;67;p2"/>
          <p:cNvPicPr preferRelativeResize="0"/>
          <p:nvPr/>
        </p:nvPicPr>
        <p:blipFill rotWithShape="1">
          <a:blip r:embed="rId3">
            <a:alphaModFix/>
          </a:blip>
          <a:srcRect b="0" l="0" r="0" t="0"/>
          <a:stretch/>
        </p:blipFill>
        <p:spPr>
          <a:xfrm>
            <a:off x="167725" y="828452"/>
            <a:ext cx="5149286" cy="2763000"/>
          </a:xfrm>
          <a:prstGeom prst="rect">
            <a:avLst/>
          </a:prstGeom>
          <a:noFill/>
          <a:ln>
            <a:noFill/>
          </a:ln>
        </p:spPr>
      </p:pic>
      <p:sp>
        <p:nvSpPr>
          <p:cNvPr id="68" name="Google Shape;68;p2"/>
          <p:cNvSpPr txBox="1"/>
          <p:nvPr/>
        </p:nvSpPr>
        <p:spPr>
          <a:xfrm>
            <a:off x="115250" y="520650"/>
            <a:ext cx="1413000" cy="30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AutoNum type="arabicPeriod"/>
            </a:pPr>
            <a:r>
              <a:rPr b="1" lang="en">
                <a:latin typeface="Source Sans Pro"/>
                <a:ea typeface="Source Sans Pro"/>
                <a:cs typeface="Source Sans Pro"/>
                <a:sym typeface="Source Sans Pro"/>
              </a:rPr>
              <a:t>CSV file</a:t>
            </a:r>
            <a:endParaRPr b="1">
              <a:latin typeface="Source Sans Pro"/>
              <a:ea typeface="Source Sans Pro"/>
              <a:cs typeface="Source Sans Pro"/>
              <a:sym typeface="Source Sans Pro"/>
            </a:endParaRPr>
          </a:p>
        </p:txBody>
      </p:sp>
      <p:sp>
        <p:nvSpPr>
          <p:cNvPr id="69" name="Google Shape;69;p2"/>
          <p:cNvSpPr txBox="1"/>
          <p:nvPr/>
        </p:nvSpPr>
        <p:spPr>
          <a:xfrm>
            <a:off x="5786125" y="2068550"/>
            <a:ext cx="23676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No of rows - 500</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No of Columns - 32</a:t>
            </a:r>
            <a:endParaRPr b="1">
              <a:latin typeface="Source Sans Pro"/>
              <a:ea typeface="Source Sans Pro"/>
              <a:cs typeface="Source Sans Pro"/>
              <a:sym typeface="Source Sans Pro"/>
            </a:endParaRPr>
          </a:p>
        </p:txBody>
      </p:sp>
      <p:pic>
        <p:nvPicPr>
          <p:cNvPr id="70" name="Google Shape;70;p2"/>
          <p:cNvPicPr preferRelativeResize="0"/>
          <p:nvPr/>
        </p:nvPicPr>
        <p:blipFill>
          <a:blip r:embed="rId4">
            <a:alphaModFix/>
          </a:blip>
          <a:stretch>
            <a:fillRect/>
          </a:stretch>
        </p:blipFill>
        <p:spPr>
          <a:xfrm>
            <a:off x="265275" y="4296325"/>
            <a:ext cx="4530574" cy="2230875"/>
          </a:xfrm>
          <a:prstGeom prst="rect">
            <a:avLst/>
          </a:prstGeom>
          <a:noFill/>
          <a:ln>
            <a:noFill/>
          </a:ln>
        </p:spPr>
      </p:pic>
      <p:sp>
        <p:nvSpPr>
          <p:cNvPr id="71" name="Google Shape;71;p2"/>
          <p:cNvSpPr txBox="1"/>
          <p:nvPr/>
        </p:nvSpPr>
        <p:spPr>
          <a:xfrm>
            <a:off x="301925" y="3891100"/>
            <a:ext cx="27819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Loading Data</a:t>
            </a:r>
            <a:endParaRPr b="1">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g5bb7e218fb_0_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77" name="Google Shape;77;g5bb7e218fb_0_3"/>
          <p:cNvPicPr preferRelativeResize="0"/>
          <p:nvPr/>
        </p:nvPicPr>
        <p:blipFill>
          <a:blip r:embed="rId3">
            <a:alphaModFix/>
          </a:blip>
          <a:stretch>
            <a:fillRect/>
          </a:stretch>
        </p:blipFill>
        <p:spPr>
          <a:xfrm>
            <a:off x="286775" y="3767825"/>
            <a:ext cx="3980850" cy="2742025"/>
          </a:xfrm>
          <a:prstGeom prst="rect">
            <a:avLst/>
          </a:prstGeom>
          <a:noFill/>
          <a:ln>
            <a:noFill/>
          </a:ln>
        </p:spPr>
      </p:pic>
      <p:pic>
        <p:nvPicPr>
          <p:cNvPr id="78" name="Google Shape;78;g5bb7e218fb_0_3"/>
          <p:cNvPicPr preferRelativeResize="0"/>
          <p:nvPr/>
        </p:nvPicPr>
        <p:blipFill rotWithShape="1">
          <a:blip r:embed="rId4">
            <a:alphaModFix/>
          </a:blip>
          <a:srcRect b="0" l="0" r="0" t="10514"/>
          <a:stretch/>
        </p:blipFill>
        <p:spPr>
          <a:xfrm>
            <a:off x="286775" y="958125"/>
            <a:ext cx="4528524" cy="2031350"/>
          </a:xfrm>
          <a:prstGeom prst="rect">
            <a:avLst/>
          </a:prstGeom>
          <a:noFill/>
          <a:ln>
            <a:noFill/>
          </a:ln>
        </p:spPr>
      </p:pic>
      <p:sp>
        <p:nvSpPr>
          <p:cNvPr id="79" name="Google Shape;79;g5bb7e218fb_0_3"/>
          <p:cNvSpPr txBox="1"/>
          <p:nvPr/>
        </p:nvSpPr>
        <p:spPr>
          <a:xfrm>
            <a:off x="286775" y="650325"/>
            <a:ext cx="2367600" cy="30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 Code Used</a:t>
            </a:r>
            <a:endParaRPr b="1">
              <a:latin typeface="Source Sans Pro"/>
              <a:ea typeface="Source Sans Pro"/>
              <a:cs typeface="Source Sans Pro"/>
              <a:sym typeface="Source Sans Pro"/>
            </a:endParaRPr>
          </a:p>
        </p:txBody>
      </p:sp>
      <p:sp>
        <p:nvSpPr>
          <p:cNvPr id="80" name="Google Shape;80;g5bb7e218fb_0_3"/>
          <p:cNvSpPr txBox="1"/>
          <p:nvPr/>
        </p:nvSpPr>
        <p:spPr>
          <a:xfrm>
            <a:off x="286771" y="277585"/>
            <a:ext cx="30195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91EA"/>
                </a:solidFill>
                <a:latin typeface="Roboto Slab"/>
                <a:ea typeface="Roboto Slab"/>
                <a:cs typeface="Roboto Slab"/>
                <a:sym typeface="Roboto Slab"/>
              </a:rPr>
              <a:t>Missing Data Handling</a:t>
            </a:r>
            <a:endParaRPr/>
          </a:p>
        </p:txBody>
      </p:sp>
      <p:sp>
        <p:nvSpPr>
          <p:cNvPr id="81" name="Google Shape;81;g5bb7e218fb_0_3"/>
          <p:cNvSpPr txBox="1"/>
          <p:nvPr/>
        </p:nvSpPr>
        <p:spPr>
          <a:xfrm>
            <a:off x="408475" y="3289250"/>
            <a:ext cx="3504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Rows having missing values</a:t>
            </a:r>
            <a:endParaRPr b="1">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3"/>
          <p:cNvSpPr txBox="1"/>
          <p:nvPr>
            <p:ph type="title"/>
          </p:nvPr>
        </p:nvSpPr>
        <p:spPr>
          <a:xfrm>
            <a:off x="660200" y="1"/>
            <a:ext cx="7571700" cy="936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200"/>
              <a:t>Data Standardization </a:t>
            </a:r>
            <a:endParaRPr sz="3200"/>
          </a:p>
        </p:txBody>
      </p:sp>
      <p:sp>
        <p:nvSpPr>
          <p:cNvPr id="87" name="Google Shape;87;p3"/>
          <p:cNvSpPr txBox="1"/>
          <p:nvPr/>
        </p:nvSpPr>
        <p:spPr>
          <a:xfrm>
            <a:off x="4395856" y="1553112"/>
            <a:ext cx="3318300" cy="30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263238"/>
              </a:solidFill>
              <a:latin typeface="Source Sans Pro"/>
              <a:ea typeface="Source Sans Pro"/>
              <a:cs typeface="Source Sans Pro"/>
              <a:sym typeface="Source Sans Pro"/>
            </a:endParaRPr>
          </a:p>
        </p:txBody>
      </p:sp>
      <p:sp>
        <p:nvSpPr>
          <p:cNvPr id="88" name="Google Shape;88;p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9" name="Google Shape;89;p3"/>
          <p:cNvPicPr preferRelativeResize="0"/>
          <p:nvPr/>
        </p:nvPicPr>
        <p:blipFill>
          <a:blip r:embed="rId3">
            <a:alphaModFix/>
          </a:blip>
          <a:stretch>
            <a:fillRect/>
          </a:stretch>
        </p:blipFill>
        <p:spPr>
          <a:xfrm>
            <a:off x="362600" y="1219775"/>
            <a:ext cx="7571700" cy="2078377"/>
          </a:xfrm>
          <a:prstGeom prst="rect">
            <a:avLst/>
          </a:prstGeom>
          <a:noFill/>
          <a:ln>
            <a:noFill/>
          </a:ln>
        </p:spPr>
      </p:pic>
      <p:pic>
        <p:nvPicPr>
          <p:cNvPr id="90" name="Google Shape;90;p3"/>
          <p:cNvPicPr preferRelativeResize="0"/>
          <p:nvPr/>
        </p:nvPicPr>
        <p:blipFill>
          <a:blip r:embed="rId4">
            <a:alphaModFix/>
          </a:blip>
          <a:stretch>
            <a:fillRect/>
          </a:stretch>
        </p:blipFill>
        <p:spPr>
          <a:xfrm>
            <a:off x="374150" y="4141100"/>
            <a:ext cx="7458461" cy="2078375"/>
          </a:xfrm>
          <a:prstGeom prst="rect">
            <a:avLst/>
          </a:prstGeom>
          <a:noFill/>
          <a:ln>
            <a:noFill/>
          </a:ln>
        </p:spPr>
      </p:pic>
      <p:sp>
        <p:nvSpPr>
          <p:cNvPr id="91" name="Google Shape;91;p3"/>
          <p:cNvSpPr txBox="1"/>
          <p:nvPr/>
        </p:nvSpPr>
        <p:spPr>
          <a:xfrm>
            <a:off x="465900" y="950425"/>
            <a:ext cx="13419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Code Used</a:t>
            </a:r>
            <a:endParaRPr b="1">
              <a:latin typeface="Source Sans Pro"/>
              <a:ea typeface="Source Sans Pro"/>
              <a:cs typeface="Source Sans Pro"/>
              <a:sym typeface="Source Sans Pro"/>
            </a:endParaRPr>
          </a:p>
        </p:txBody>
      </p:sp>
      <p:sp>
        <p:nvSpPr>
          <p:cNvPr id="92" name="Google Shape;92;p3"/>
          <p:cNvSpPr txBox="1"/>
          <p:nvPr/>
        </p:nvSpPr>
        <p:spPr>
          <a:xfrm>
            <a:off x="386975" y="3826725"/>
            <a:ext cx="1935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Results</a:t>
            </a:r>
            <a:endParaRPr b="1">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4"/>
          <p:cNvSpPr txBox="1"/>
          <p:nvPr>
            <p:ph idx="4294967295" type="ctrTitle"/>
          </p:nvPr>
        </p:nvSpPr>
        <p:spPr>
          <a:xfrm>
            <a:off x="892075" y="0"/>
            <a:ext cx="5642100" cy="71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91EA"/>
              </a:buClr>
              <a:buSzPts val="2000"/>
              <a:buFont typeface="Roboto Slab"/>
              <a:buNone/>
            </a:pPr>
            <a:r>
              <a:rPr b="0" i="0" lang="en" sz="3200" u="none" cap="none" strike="noStrike">
                <a:solidFill>
                  <a:srgbClr val="0091EA"/>
                </a:solidFill>
                <a:latin typeface="Roboto Slab"/>
                <a:ea typeface="Roboto Slab"/>
                <a:cs typeface="Roboto Slab"/>
                <a:sym typeface="Roboto Slab"/>
              </a:rPr>
              <a:t>Exploratory Data Analysis </a:t>
            </a:r>
            <a:endParaRPr b="1" i="0" sz="8000" u="none" cap="none" strike="noStrike">
              <a:solidFill>
                <a:srgbClr val="0091EA"/>
              </a:solidFill>
              <a:latin typeface="Roboto Slab"/>
              <a:ea typeface="Roboto Slab"/>
              <a:cs typeface="Roboto Slab"/>
              <a:sym typeface="Roboto Slab"/>
            </a:endParaRPr>
          </a:p>
        </p:txBody>
      </p:sp>
      <p:cxnSp>
        <p:nvCxnSpPr>
          <p:cNvPr id="98" name="Google Shape;98;p4"/>
          <p:cNvCxnSpPr/>
          <p:nvPr/>
        </p:nvCxnSpPr>
        <p:spPr>
          <a:xfrm>
            <a:off x="6939075" y="5244825"/>
            <a:ext cx="145800" cy="567600"/>
          </a:xfrm>
          <a:prstGeom prst="straightConnector1">
            <a:avLst/>
          </a:prstGeom>
          <a:noFill/>
          <a:ln cap="flat" cmpd="sng" w="9525">
            <a:solidFill>
              <a:srgbClr val="CFD8DC"/>
            </a:solidFill>
            <a:prstDash val="solid"/>
            <a:round/>
            <a:headEnd len="sm" w="sm" type="none"/>
            <a:tailEnd len="sm" w="sm" type="none"/>
          </a:ln>
        </p:spPr>
      </p:cxnSp>
      <p:cxnSp>
        <p:nvCxnSpPr>
          <p:cNvPr id="99" name="Google Shape;99;p4"/>
          <p:cNvCxnSpPr/>
          <p:nvPr/>
        </p:nvCxnSpPr>
        <p:spPr>
          <a:xfrm>
            <a:off x="7419812" y="4970090"/>
            <a:ext cx="289500" cy="396300"/>
          </a:xfrm>
          <a:prstGeom prst="straightConnector1">
            <a:avLst/>
          </a:prstGeom>
          <a:noFill/>
          <a:ln cap="flat" cmpd="sng" w="9525">
            <a:solidFill>
              <a:srgbClr val="CFD8DC"/>
            </a:solidFill>
            <a:prstDash val="solid"/>
            <a:round/>
            <a:headEnd len="sm" w="sm" type="none"/>
            <a:tailEnd len="sm" w="sm" type="none"/>
          </a:ln>
        </p:spPr>
      </p:cxnSp>
      <p:cxnSp>
        <p:nvCxnSpPr>
          <p:cNvPr id="100" name="Google Shape;100;p4"/>
          <p:cNvCxnSpPr/>
          <p:nvPr/>
        </p:nvCxnSpPr>
        <p:spPr>
          <a:xfrm>
            <a:off x="7636225" y="4669275"/>
            <a:ext cx="802500" cy="259500"/>
          </a:xfrm>
          <a:prstGeom prst="straightConnector1">
            <a:avLst/>
          </a:prstGeom>
          <a:noFill/>
          <a:ln cap="flat" cmpd="sng" w="9525">
            <a:solidFill>
              <a:srgbClr val="CFD8DC"/>
            </a:solidFill>
            <a:prstDash val="solid"/>
            <a:round/>
            <a:headEnd len="sm" w="sm" type="none"/>
            <a:tailEnd len="sm" w="sm" type="none"/>
          </a:ln>
        </p:spPr>
      </p:cxnSp>
      <p:sp>
        <p:nvSpPr>
          <p:cNvPr id="101" name="Google Shape;101;p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2" name="Google Shape;102;p4"/>
          <p:cNvPicPr preferRelativeResize="0"/>
          <p:nvPr/>
        </p:nvPicPr>
        <p:blipFill>
          <a:blip r:embed="rId4">
            <a:alphaModFix/>
          </a:blip>
          <a:stretch>
            <a:fillRect/>
          </a:stretch>
        </p:blipFill>
        <p:spPr>
          <a:xfrm>
            <a:off x="333000" y="1207625"/>
            <a:ext cx="3971901" cy="3461649"/>
          </a:xfrm>
          <a:prstGeom prst="rect">
            <a:avLst/>
          </a:prstGeom>
          <a:noFill/>
          <a:ln>
            <a:noFill/>
          </a:ln>
        </p:spPr>
      </p:pic>
      <p:pic>
        <p:nvPicPr>
          <p:cNvPr id="103" name="Google Shape;103;p4"/>
          <p:cNvPicPr preferRelativeResize="0"/>
          <p:nvPr/>
        </p:nvPicPr>
        <p:blipFill>
          <a:blip r:embed="rId5">
            <a:alphaModFix/>
          </a:blip>
          <a:stretch>
            <a:fillRect/>
          </a:stretch>
        </p:blipFill>
        <p:spPr>
          <a:xfrm>
            <a:off x="4757425" y="4669275"/>
            <a:ext cx="3971899" cy="1899405"/>
          </a:xfrm>
          <a:prstGeom prst="rect">
            <a:avLst/>
          </a:prstGeom>
          <a:noFill/>
          <a:ln>
            <a:noFill/>
          </a:ln>
        </p:spPr>
      </p:pic>
      <p:sp>
        <p:nvSpPr>
          <p:cNvPr id="104" name="Google Shape;104;p4"/>
          <p:cNvSpPr txBox="1"/>
          <p:nvPr/>
        </p:nvSpPr>
        <p:spPr>
          <a:xfrm>
            <a:off x="596350" y="969075"/>
            <a:ext cx="2553000" cy="25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Correlation Matrix</a:t>
            </a:r>
            <a:endParaRPr b="1">
              <a:latin typeface="Source Sans Pro"/>
              <a:ea typeface="Source Sans Pro"/>
              <a:cs typeface="Source Sans Pro"/>
              <a:sym typeface="Source Sans Pro"/>
            </a:endParaRPr>
          </a:p>
        </p:txBody>
      </p:sp>
      <p:sp>
        <p:nvSpPr>
          <p:cNvPr id="105" name="Google Shape;105;p4"/>
          <p:cNvSpPr txBox="1"/>
          <p:nvPr/>
        </p:nvSpPr>
        <p:spPr>
          <a:xfrm>
            <a:off x="5404400" y="4130825"/>
            <a:ext cx="33249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Descriptive Statistics of the variables</a:t>
            </a:r>
            <a:endParaRPr b="1">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g5bb7e218fb_0_1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11" name="Google Shape;111;g5bb7e218fb_0_14"/>
          <p:cNvPicPr preferRelativeResize="0"/>
          <p:nvPr/>
        </p:nvPicPr>
        <p:blipFill>
          <a:blip r:embed="rId3">
            <a:alphaModFix/>
          </a:blip>
          <a:stretch>
            <a:fillRect/>
          </a:stretch>
        </p:blipFill>
        <p:spPr>
          <a:xfrm>
            <a:off x="153700" y="454475"/>
            <a:ext cx="2935753" cy="2940101"/>
          </a:xfrm>
          <a:prstGeom prst="rect">
            <a:avLst/>
          </a:prstGeom>
          <a:noFill/>
          <a:ln>
            <a:noFill/>
          </a:ln>
        </p:spPr>
      </p:pic>
      <p:sp>
        <p:nvSpPr>
          <p:cNvPr id="112" name="Google Shape;112;g5bb7e218fb_0_14"/>
          <p:cNvSpPr txBox="1"/>
          <p:nvPr/>
        </p:nvSpPr>
        <p:spPr>
          <a:xfrm>
            <a:off x="227950" y="156275"/>
            <a:ext cx="23481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Pairplot</a:t>
            </a:r>
            <a:endParaRPr b="1">
              <a:latin typeface="Source Sans Pro"/>
              <a:ea typeface="Source Sans Pro"/>
              <a:cs typeface="Source Sans Pro"/>
              <a:sym typeface="Source Sans Pro"/>
            </a:endParaRPr>
          </a:p>
        </p:txBody>
      </p:sp>
      <p:pic>
        <p:nvPicPr>
          <p:cNvPr id="113" name="Google Shape;113;g5bb7e218fb_0_14"/>
          <p:cNvPicPr preferRelativeResize="0"/>
          <p:nvPr/>
        </p:nvPicPr>
        <p:blipFill>
          <a:blip r:embed="rId4">
            <a:alphaModFix/>
          </a:blip>
          <a:stretch>
            <a:fillRect/>
          </a:stretch>
        </p:blipFill>
        <p:spPr>
          <a:xfrm>
            <a:off x="5245650" y="454475"/>
            <a:ext cx="2646783" cy="2940101"/>
          </a:xfrm>
          <a:prstGeom prst="rect">
            <a:avLst/>
          </a:prstGeom>
          <a:noFill/>
          <a:ln>
            <a:noFill/>
          </a:ln>
        </p:spPr>
      </p:pic>
      <p:sp>
        <p:nvSpPr>
          <p:cNvPr id="114" name="Google Shape;114;g5bb7e218fb_0_14"/>
          <p:cNvSpPr txBox="1"/>
          <p:nvPr/>
        </p:nvSpPr>
        <p:spPr>
          <a:xfrm>
            <a:off x="5497575" y="156275"/>
            <a:ext cx="1528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Boxplot</a:t>
            </a:r>
            <a:endParaRPr b="1">
              <a:latin typeface="Source Sans Pro"/>
              <a:ea typeface="Source Sans Pro"/>
              <a:cs typeface="Source Sans Pro"/>
              <a:sym typeface="Source Sans Pro"/>
            </a:endParaRPr>
          </a:p>
        </p:txBody>
      </p:sp>
      <p:pic>
        <p:nvPicPr>
          <p:cNvPr id="115" name="Google Shape;115;g5bb7e218fb_0_14"/>
          <p:cNvPicPr preferRelativeResize="0"/>
          <p:nvPr/>
        </p:nvPicPr>
        <p:blipFill>
          <a:blip r:embed="rId5">
            <a:alphaModFix/>
          </a:blip>
          <a:stretch>
            <a:fillRect/>
          </a:stretch>
        </p:blipFill>
        <p:spPr>
          <a:xfrm>
            <a:off x="3089450" y="3691500"/>
            <a:ext cx="3100628" cy="3105249"/>
          </a:xfrm>
          <a:prstGeom prst="rect">
            <a:avLst/>
          </a:prstGeom>
          <a:noFill/>
          <a:ln>
            <a:noFill/>
          </a:ln>
        </p:spPr>
      </p:pic>
      <p:sp>
        <p:nvSpPr>
          <p:cNvPr id="116" name="Google Shape;116;g5bb7e218fb_0_14"/>
          <p:cNvSpPr txBox="1"/>
          <p:nvPr/>
        </p:nvSpPr>
        <p:spPr>
          <a:xfrm>
            <a:off x="3549738" y="3166500"/>
            <a:ext cx="16959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Pairgrid</a:t>
            </a:r>
            <a:endParaRPr b="1">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 y="6333125"/>
            <a:ext cx="91440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122" name="Google Shape;122;p6"/>
          <p:cNvSpPr txBox="1"/>
          <p:nvPr>
            <p:ph idx="1" type="body"/>
          </p:nvPr>
        </p:nvSpPr>
        <p:spPr>
          <a:xfrm>
            <a:off x="168733" y="1627640"/>
            <a:ext cx="4829987" cy="91236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600"/>
              </a:spcBef>
              <a:spcAft>
                <a:spcPts val="0"/>
              </a:spcAft>
              <a:buSzPts val="3600"/>
              <a:buFont typeface="Noto Sans Symbols"/>
              <a:buChar char="❖"/>
            </a:pPr>
            <a:r>
              <a:rPr b="1" lang="en" sz="2400"/>
              <a:t>Interaction terms</a:t>
            </a:r>
            <a:endParaRPr b="1"/>
          </a:p>
          <a:p>
            <a:pPr indent="-228600" lvl="0" marL="457200" rtl="0" algn="l">
              <a:lnSpc>
                <a:spcPct val="100000"/>
              </a:lnSpc>
              <a:spcBef>
                <a:spcPts val="600"/>
              </a:spcBef>
              <a:spcAft>
                <a:spcPts val="0"/>
              </a:spcAft>
              <a:buSzPts val="3600"/>
              <a:buFont typeface="Noto Sans Symbols"/>
              <a:buNone/>
            </a:pPr>
            <a:r>
              <a:t/>
            </a:r>
            <a:endParaRPr sz="2800"/>
          </a:p>
          <a:p>
            <a:pPr indent="-228600" lvl="0" marL="457200" rtl="0" algn="l">
              <a:lnSpc>
                <a:spcPct val="100000"/>
              </a:lnSpc>
              <a:spcBef>
                <a:spcPts val="600"/>
              </a:spcBef>
              <a:spcAft>
                <a:spcPts val="0"/>
              </a:spcAft>
              <a:buSzPts val="3600"/>
              <a:buFont typeface="Noto Sans Symbols"/>
              <a:buNone/>
            </a:pPr>
            <a:r>
              <a:t/>
            </a:r>
            <a:endParaRPr sz="2800"/>
          </a:p>
          <a:p>
            <a:pPr indent="-228600" lvl="0" marL="457200" rtl="0" algn="l">
              <a:lnSpc>
                <a:spcPct val="100000"/>
              </a:lnSpc>
              <a:spcBef>
                <a:spcPts val="600"/>
              </a:spcBef>
              <a:spcAft>
                <a:spcPts val="0"/>
              </a:spcAft>
              <a:buSzPts val="3600"/>
              <a:buFont typeface="Noto Sans Symbols"/>
              <a:buNone/>
            </a:pPr>
            <a:r>
              <a:t/>
            </a:r>
            <a:endParaRPr sz="2800"/>
          </a:p>
          <a:p>
            <a:pPr indent="0" lvl="0" marL="0" rtl="0" algn="l">
              <a:lnSpc>
                <a:spcPct val="100000"/>
              </a:lnSpc>
              <a:spcBef>
                <a:spcPts val="600"/>
              </a:spcBef>
              <a:spcAft>
                <a:spcPts val="0"/>
              </a:spcAft>
              <a:buSzPts val="3600"/>
              <a:buNone/>
            </a:pPr>
            <a:r>
              <a:t/>
            </a:r>
            <a:endParaRPr sz="2800"/>
          </a:p>
          <a:p>
            <a:pPr indent="-457200" lvl="0" marL="457200" rtl="0" algn="l">
              <a:lnSpc>
                <a:spcPct val="100000"/>
              </a:lnSpc>
              <a:spcBef>
                <a:spcPts val="600"/>
              </a:spcBef>
              <a:spcAft>
                <a:spcPts val="0"/>
              </a:spcAft>
              <a:buSzPts val="3600"/>
              <a:buFont typeface="Noto Sans Symbols"/>
              <a:buChar char="❖"/>
            </a:pPr>
            <a:r>
              <a:rPr b="1" lang="en" sz="2400"/>
              <a:t>Risk score</a:t>
            </a:r>
            <a:endParaRPr b="1"/>
          </a:p>
        </p:txBody>
      </p:sp>
      <p:pic>
        <p:nvPicPr>
          <p:cNvPr id="123" name="Google Shape;123;p6"/>
          <p:cNvPicPr preferRelativeResize="0"/>
          <p:nvPr/>
        </p:nvPicPr>
        <p:blipFill>
          <a:blip r:embed="rId3">
            <a:alphaModFix/>
          </a:blip>
          <a:stretch>
            <a:fillRect/>
          </a:stretch>
        </p:blipFill>
        <p:spPr>
          <a:xfrm>
            <a:off x="290025" y="2495875"/>
            <a:ext cx="7347824" cy="1866250"/>
          </a:xfrm>
          <a:prstGeom prst="rect">
            <a:avLst/>
          </a:prstGeom>
          <a:noFill/>
          <a:ln>
            <a:noFill/>
          </a:ln>
        </p:spPr>
      </p:pic>
      <p:pic>
        <p:nvPicPr>
          <p:cNvPr id="124" name="Google Shape;124;p6"/>
          <p:cNvPicPr preferRelativeResize="0"/>
          <p:nvPr/>
        </p:nvPicPr>
        <p:blipFill>
          <a:blip r:embed="rId4">
            <a:alphaModFix/>
          </a:blip>
          <a:stretch>
            <a:fillRect/>
          </a:stretch>
        </p:blipFill>
        <p:spPr>
          <a:xfrm>
            <a:off x="404700" y="5248475"/>
            <a:ext cx="7347825" cy="1134525"/>
          </a:xfrm>
          <a:prstGeom prst="rect">
            <a:avLst/>
          </a:prstGeom>
          <a:noFill/>
          <a:ln>
            <a:noFill/>
          </a:ln>
        </p:spPr>
      </p:pic>
      <p:sp>
        <p:nvSpPr>
          <p:cNvPr id="125" name="Google Shape;125;p6"/>
          <p:cNvSpPr txBox="1"/>
          <p:nvPr>
            <p:ph idx="4294967295" type="title"/>
          </p:nvPr>
        </p:nvSpPr>
        <p:spPr>
          <a:xfrm>
            <a:off x="292763" y="373451"/>
            <a:ext cx="7571700" cy="9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t>Feature Engineering </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7"/>
          <p:cNvSpPr txBox="1"/>
          <p:nvPr>
            <p:ph type="title"/>
          </p:nvPr>
        </p:nvSpPr>
        <p:spPr>
          <a:xfrm>
            <a:off x="972375" y="75375"/>
            <a:ext cx="6817500" cy="52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t>Data Preparation </a:t>
            </a:r>
            <a:endParaRPr sz="3200"/>
          </a:p>
        </p:txBody>
      </p:sp>
      <p:sp>
        <p:nvSpPr>
          <p:cNvPr id="131" name="Google Shape;131;p7"/>
          <p:cNvSpPr txBox="1"/>
          <p:nvPr/>
        </p:nvSpPr>
        <p:spPr>
          <a:xfrm>
            <a:off x="4395856" y="1553112"/>
            <a:ext cx="3318300" cy="30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263238"/>
              </a:solidFill>
              <a:latin typeface="Source Sans Pro"/>
              <a:ea typeface="Source Sans Pro"/>
              <a:cs typeface="Source Sans Pro"/>
              <a:sym typeface="Source Sans Pro"/>
            </a:endParaRPr>
          </a:p>
        </p:txBody>
      </p:sp>
      <p:sp>
        <p:nvSpPr>
          <p:cNvPr id="132" name="Google Shape;132;p7"/>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33" name="Google Shape;133;p7"/>
          <p:cNvPicPr preferRelativeResize="0"/>
          <p:nvPr/>
        </p:nvPicPr>
        <p:blipFill>
          <a:blip r:embed="rId3">
            <a:alphaModFix/>
          </a:blip>
          <a:stretch>
            <a:fillRect/>
          </a:stretch>
        </p:blipFill>
        <p:spPr>
          <a:xfrm>
            <a:off x="76200" y="1194260"/>
            <a:ext cx="8991600" cy="4544991"/>
          </a:xfrm>
          <a:prstGeom prst="rect">
            <a:avLst/>
          </a:prstGeom>
          <a:noFill/>
          <a:ln>
            <a:noFill/>
          </a:ln>
        </p:spPr>
      </p:pic>
      <p:sp>
        <p:nvSpPr>
          <p:cNvPr id="134" name="Google Shape;134;p7"/>
          <p:cNvSpPr txBox="1"/>
          <p:nvPr/>
        </p:nvSpPr>
        <p:spPr>
          <a:xfrm>
            <a:off x="111825" y="633625"/>
            <a:ext cx="12486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Code Used</a:t>
            </a:r>
            <a:endParaRPr b="1">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GingeR</dc:creator>
</cp:coreProperties>
</file>